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24"/>
  </p:notesMasterIdLst>
  <p:sldIdLst>
    <p:sldId id="368" r:id="rId2"/>
    <p:sldId id="372" r:id="rId3"/>
    <p:sldId id="499" r:id="rId4"/>
    <p:sldId id="397" r:id="rId5"/>
    <p:sldId id="398" r:id="rId6"/>
    <p:sldId id="399" r:id="rId7"/>
    <p:sldId id="400" r:id="rId8"/>
    <p:sldId id="401" r:id="rId9"/>
    <p:sldId id="389" r:id="rId10"/>
    <p:sldId id="390" r:id="rId11"/>
    <p:sldId id="339" r:id="rId12"/>
    <p:sldId id="257" r:id="rId13"/>
    <p:sldId id="303" r:id="rId14"/>
    <p:sldId id="344" r:id="rId15"/>
    <p:sldId id="345" r:id="rId16"/>
    <p:sldId id="305" r:id="rId17"/>
    <p:sldId id="306" r:id="rId18"/>
    <p:sldId id="283" r:id="rId19"/>
    <p:sldId id="284" r:id="rId20"/>
    <p:sldId id="348" r:id="rId21"/>
    <p:sldId id="349" r:id="rId22"/>
    <p:sldId id="274" r:id="rId23"/>
    <p:sldId id="277" r:id="rId24"/>
    <p:sldId id="266" r:id="rId25"/>
    <p:sldId id="267" r:id="rId26"/>
    <p:sldId id="268" r:id="rId27"/>
    <p:sldId id="269" r:id="rId28"/>
    <p:sldId id="403" r:id="rId29"/>
    <p:sldId id="404" r:id="rId30"/>
    <p:sldId id="405" r:id="rId31"/>
    <p:sldId id="406" r:id="rId32"/>
    <p:sldId id="407" r:id="rId33"/>
    <p:sldId id="281" r:id="rId34"/>
    <p:sldId id="282" r:id="rId35"/>
    <p:sldId id="285" r:id="rId36"/>
    <p:sldId id="307" r:id="rId37"/>
    <p:sldId id="426" r:id="rId38"/>
    <p:sldId id="287" r:id="rId39"/>
    <p:sldId id="364" r:id="rId40"/>
    <p:sldId id="288" r:id="rId41"/>
    <p:sldId id="289" r:id="rId42"/>
    <p:sldId id="309" r:id="rId43"/>
    <p:sldId id="311" r:id="rId44"/>
    <p:sldId id="350" r:id="rId45"/>
    <p:sldId id="378" r:id="rId46"/>
    <p:sldId id="476" r:id="rId47"/>
    <p:sldId id="477" r:id="rId48"/>
    <p:sldId id="480" r:id="rId49"/>
    <p:sldId id="478" r:id="rId50"/>
    <p:sldId id="479" r:id="rId51"/>
    <p:sldId id="491" r:id="rId52"/>
    <p:sldId id="492" r:id="rId53"/>
    <p:sldId id="471" r:id="rId54"/>
    <p:sldId id="502" r:id="rId55"/>
    <p:sldId id="481" r:id="rId56"/>
    <p:sldId id="504" r:id="rId57"/>
    <p:sldId id="507" r:id="rId58"/>
    <p:sldId id="508" r:id="rId59"/>
    <p:sldId id="510" r:id="rId60"/>
    <p:sldId id="482" r:id="rId61"/>
    <p:sldId id="501" r:id="rId62"/>
    <p:sldId id="513" r:id="rId63"/>
    <p:sldId id="515" r:id="rId64"/>
    <p:sldId id="522" r:id="rId65"/>
    <p:sldId id="514" r:id="rId66"/>
    <p:sldId id="517" r:id="rId67"/>
    <p:sldId id="520" r:id="rId68"/>
    <p:sldId id="526" r:id="rId69"/>
    <p:sldId id="524" r:id="rId70"/>
    <p:sldId id="532" r:id="rId71"/>
    <p:sldId id="473" r:id="rId72"/>
    <p:sldId id="527" r:id="rId73"/>
    <p:sldId id="530" r:id="rId74"/>
    <p:sldId id="529" r:id="rId75"/>
    <p:sldId id="483" r:id="rId76"/>
    <p:sldId id="531" r:id="rId77"/>
    <p:sldId id="485" r:id="rId78"/>
    <p:sldId id="486" r:id="rId79"/>
    <p:sldId id="490" r:id="rId80"/>
    <p:sldId id="470" r:id="rId81"/>
    <p:sldId id="422" r:id="rId82"/>
    <p:sldId id="489" r:id="rId83"/>
    <p:sldId id="488" r:id="rId84"/>
    <p:sldId id="493" r:id="rId85"/>
    <p:sldId id="494" r:id="rId86"/>
    <p:sldId id="534" r:id="rId87"/>
    <p:sldId id="369" r:id="rId88"/>
    <p:sldId id="298" r:id="rId89"/>
    <p:sldId id="496" r:id="rId90"/>
    <p:sldId id="387" r:id="rId91"/>
    <p:sldId id="747" r:id="rId92"/>
    <p:sldId id="748" r:id="rId93"/>
    <p:sldId id="381" r:id="rId94"/>
    <p:sldId id="382" r:id="rId95"/>
    <p:sldId id="386" r:id="rId96"/>
    <p:sldId id="388" r:id="rId97"/>
    <p:sldId id="392" r:id="rId98"/>
    <p:sldId id="393" r:id="rId99"/>
    <p:sldId id="409" r:id="rId100"/>
    <p:sldId id="410" r:id="rId101"/>
    <p:sldId id="408" r:id="rId102"/>
    <p:sldId id="461" r:id="rId103"/>
    <p:sldId id="414" r:id="rId104"/>
    <p:sldId id="419" r:id="rId105"/>
    <p:sldId id="416" r:id="rId106"/>
    <p:sldId id="415" r:id="rId107"/>
    <p:sldId id="466" r:id="rId108"/>
    <p:sldId id="395" r:id="rId109"/>
    <p:sldId id="539" r:id="rId110"/>
    <p:sldId id="543" r:id="rId111"/>
    <p:sldId id="540" r:id="rId112"/>
    <p:sldId id="541" r:id="rId113"/>
    <p:sldId id="542" r:id="rId114"/>
    <p:sldId id="546" r:id="rId115"/>
    <p:sldId id="550" r:id="rId116"/>
    <p:sldId id="551" r:id="rId117"/>
    <p:sldId id="557" r:id="rId118"/>
    <p:sldId id="559" r:id="rId119"/>
    <p:sldId id="554" r:id="rId120"/>
    <p:sldId id="561" r:id="rId121"/>
    <p:sldId id="563" r:id="rId122"/>
    <p:sldId id="564" r:id="rId123"/>
    <p:sldId id="565" r:id="rId124"/>
    <p:sldId id="566" r:id="rId125"/>
    <p:sldId id="567" r:id="rId126"/>
    <p:sldId id="569" r:id="rId127"/>
    <p:sldId id="570" r:id="rId128"/>
    <p:sldId id="576" r:id="rId129"/>
    <p:sldId id="585" r:id="rId130"/>
    <p:sldId id="584" r:id="rId131"/>
    <p:sldId id="588" r:id="rId132"/>
    <p:sldId id="589" r:id="rId133"/>
    <p:sldId id="591" r:id="rId134"/>
    <p:sldId id="598" r:id="rId135"/>
    <p:sldId id="600" r:id="rId136"/>
    <p:sldId id="599" r:id="rId137"/>
    <p:sldId id="601" r:id="rId138"/>
    <p:sldId id="602" r:id="rId139"/>
    <p:sldId id="603" r:id="rId140"/>
    <p:sldId id="604" r:id="rId141"/>
    <p:sldId id="605" r:id="rId142"/>
    <p:sldId id="607" r:id="rId143"/>
    <p:sldId id="606" r:id="rId144"/>
    <p:sldId id="610" r:id="rId145"/>
    <p:sldId id="609" r:id="rId146"/>
    <p:sldId id="612" r:id="rId147"/>
    <p:sldId id="611" r:id="rId148"/>
    <p:sldId id="613" r:id="rId149"/>
    <p:sldId id="616" r:id="rId150"/>
    <p:sldId id="622" r:id="rId151"/>
    <p:sldId id="621" r:id="rId152"/>
    <p:sldId id="617" r:id="rId153"/>
    <p:sldId id="619" r:id="rId154"/>
    <p:sldId id="624" r:id="rId155"/>
    <p:sldId id="625" r:id="rId156"/>
    <p:sldId id="629" r:id="rId157"/>
    <p:sldId id="630" r:id="rId158"/>
    <p:sldId id="631" r:id="rId159"/>
    <p:sldId id="632" r:id="rId160"/>
    <p:sldId id="635" r:id="rId161"/>
    <p:sldId id="633" r:id="rId162"/>
    <p:sldId id="634" r:id="rId163"/>
    <p:sldId id="637" r:id="rId164"/>
    <p:sldId id="640" r:id="rId165"/>
    <p:sldId id="642" r:id="rId166"/>
    <p:sldId id="643" r:id="rId167"/>
    <p:sldId id="644" r:id="rId168"/>
    <p:sldId id="645" r:id="rId169"/>
    <p:sldId id="646" r:id="rId170"/>
    <p:sldId id="648" r:id="rId171"/>
    <p:sldId id="649" r:id="rId172"/>
    <p:sldId id="650" r:id="rId173"/>
    <p:sldId id="652" r:id="rId174"/>
    <p:sldId id="653" r:id="rId175"/>
    <p:sldId id="666" r:id="rId176"/>
    <p:sldId id="667" r:id="rId177"/>
    <p:sldId id="654" r:id="rId178"/>
    <p:sldId id="655" r:id="rId179"/>
    <p:sldId id="656" r:id="rId180"/>
    <p:sldId id="658" r:id="rId181"/>
    <p:sldId id="662" r:id="rId182"/>
    <p:sldId id="663" r:id="rId183"/>
    <p:sldId id="669" r:id="rId184"/>
    <p:sldId id="670" r:id="rId185"/>
    <p:sldId id="672" r:id="rId186"/>
    <p:sldId id="677" r:id="rId187"/>
    <p:sldId id="678" r:id="rId188"/>
    <p:sldId id="679" r:id="rId189"/>
    <p:sldId id="682" r:id="rId190"/>
    <p:sldId id="688" r:id="rId191"/>
    <p:sldId id="699" r:id="rId192"/>
    <p:sldId id="702" r:id="rId193"/>
    <p:sldId id="703" r:id="rId194"/>
    <p:sldId id="706" r:id="rId195"/>
    <p:sldId id="708" r:id="rId196"/>
    <p:sldId id="709" r:id="rId197"/>
    <p:sldId id="712" r:id="rId198"/>
    <p:sldId id="714" r:id="rId199"/>
    <p:sldId id="716" r:id="rId200"/>
    <p:sldId id="713" r:id="rId201"/>
    <p:sldId id="718" r:id="rId202"/>
    <p:sldId id="722" r:id="rId203"/>
    <p:sldId id="723" r:id="rId204"/>
    <p:sldId id="725" r:id="rId205"/>
    <p:sldId id="726" r:id="rId206"/>
    <p:sldId id="727" r:id="rId207"/>
    <p:sldId id="728" r:id="rId208"/>
    <p:sldId id="729" r:id="rId209"/>
    <p:sldId id="731" r:id="rId210"/>
    <p:sldId id="733" r:id="rId211"/>
    <p:sldId id="735" r:id="rId212"/>
    <p:sldId id="740" r:id="rId213"/>
    <p:sldId id="741" r:id="rId214"/>
    <p:sldId id="743" r:id="rId215"/>
    <p:sldId id="753" r:id="rId216"/>
    <p:sldId id="756" r:id="rId217"/>
    <p:sldId id="757" r:id="rId218"/>
    <p:sldId id="758" r:id="rId219"/>
    <p:sldId id="754" r:id="rId220"/>
    <p:sldId id="751" r:id="rId221"/>
    <p:sldId id="752" r:id="rId222"/>
    <p:sldId id="749" r:id="rId22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66"/>
    <a:srgbClr val="FF3300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55" autoAdjust="0"/>
  </p:normalViewPr>
  <p:slideViewPr>
    <p:cSldViewPr>
      <p:cViewPr>
        <p:scale>
          <a:sx n="60" d="100"/>
          <a:sy n="60" d="100"/>
        </p:scale>
        <p:origin x="-780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theme" Target="theme/theme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Chabier\Mis%20documentos\Tesis%20Chopos\Tablas%20y%20gr&#225;ficas\Efectivo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Chabier\Mis%20documentos\Tesis%20Chopos\Tablas%20y%20gr&#225;ficas\Efectivo%20Municipio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_tradnl"/>
            </a:pPr>
            <a:r>
              <a:rPr lang="en-US" sz="1200"/>
              <a:t>Efectivo estimado  por cuenca</a:t>
            </a:r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16884951881014956"/>
          <c:y val="0.12848388743073791"/>
          <c:w val="0.52676290463691156"/>
          <c:h val="0.59211286089224602"/>
        </c:manualLayout>
      </c:layout>
      <c:bar3DChart>
        <c:barDir val="col"/>
        <c:grouping val="clustered"/>
        <c:ser>
          <c:idx val="0"/>
          <c:order val="0"/>
          <c:tx>
            <c:strRef>
              <c:f>'Efectivo total por cuencas'!$B$1</c:f>
              <c:strCache>
                <c:ptCount val="1"/>
                <c:pt idx="0">
                  <c:v>Número total de ejemplares en tramos muestreados</c:v>
                </c:pt>
              </c:strCache>
            </c:strRef>
          </c:tx>
          <c:cat>
            <c:strRef>
              <c:f>'Efectivo total por cuencas'!$A$2:$A$5</c:f>
              <c:strCache>
                <c:ptCount val="4"/>
                <c:pt idx="0">
                  <c:v>Alfambra</c:v>
                </c:pt>
                <c:pt idx="1">
                  <c:v>Aguasvivas</c:v>
                </c:pt>
                <c:pt idx="2">
                  <c:v>Huerva</c:v>
                </c:pt>
                <c:pt idx="3">
                  <c:v>Pancrudo</c:v>
                </c:pt>
              </c:strCache>
            </c:strRef>
          </c:cat>
          <c:val>
            <c:numRef>
              <c:f>'Efectivo total por cuencas'!$E$2:$E$5</c:f>
              <c:numCache>
                <c:formatCode>#,##0.00</c:formatCode>
                <c:ptCount val="4"/>
                <c:pt idx="0">
                  <c:v>23303.23</c:v>
                </c:pt>
                <c:pt idx="1">
                  <c:v>10485.33</c:v>
                </c:pt>
                <c:pt idx="2">
                  <c:v>5912.35</c:v>
                </c:pt>
                <c:pt idx="3">
                  <c:v>21131.21</c:v>
                </c:pt>
              </c:numCache>
            </c:numRef>
          </c:val>
        </c:ser>
        <c:shape val="box"/>
        <c:axId val="72294784"/>
        <c:axId val="72296320"/>
        <c:axId val="0"/>
      </c:bar3DChart>
      <c:catAx>
        <c:axId val="7229478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s-ES_tradnl"/>
            </a:pPr>
            <a:endParaRPr lang="es-ES"/>
          </a:p>
        </c:txPr>
        <c:crossAx val="72296320"/>
        <c:crosses val="autoZero"/>
        <c:auto val="1"/>
        <c:lblAlgn val="ctr"/>
        <c:lblOffset val="100"/>
      </c:catAx>
      <c:valAx>
        <c:axId val="72296320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lang="es-ES_tradnl"/>
            </a:pPr>
            <a:endParaRPr lang="es-ES"/>
          </a:p>
        </c:txPr>
        <c:crossAx val="7229478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s-ES_tradnl"/>
          </a:pPr>
          <a:endParaRPr lang="es-ES"/>
        </a:p>
      </c:txPr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s-ES_tradnl"/>
            </a:pPr>
            <a:r>
              <a:rPr lang="en-US" sz="1200"/>
              <a:t>Efectivo en municipios del Alfambra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'Cuenca Alfambra'!$L$1</c:f>
              <c:strCache>
                <c:ptCount val="1"/>
                <c:pt idx="0">
                  <c:v>Efectivo total</c:v>
                </c:pt>
              </c:strCache>
            </c:strRef>
          </c:tx>
          <c:cat>
            <c:strRef>
              <c:f>'Cuenca Alfambra'!$A$2:$A$27</c:f>
              <c:strCache>
                <c:ptCount val="26"/>
                <c:pt idx="0">
                  <c:v>Ababuj</c:v>
                </c:pt>
                <c:pt idx="1">
                  <c:v>Aguilar del Alfambra</c:v>
                </c:pt>
                <c:pt idx="2">
                  <c:v>Alfambra</c:v>
                </c:pt>
                <c:pt idx="3">
                  <c:v>Allepuz</c:v>
                </c:pt>
                <c:pt idx="4">
                  <c:v>Argente</c:v>
                </c:pt>
                <c:pt idx="5">
                  <c:v>Camarillas</c:v>
                </c:pt>
                <c:pt idx="6">
                  <c:v>Camañas</c:v>
                </c:pt>
                <c:pt idx="7">
                  <c:v>Cañada Vellida</c:v>
                </c:pt>
                <c:pt idx="8">
                  <c:v>Cedrillas</c:v>
                </c:pt>
                <c:pt idx="9">
                  <c:v>Celadas</c:v>
                </c:pt>
                <c:pt idx="10">
                  <c:v>Corbalán</c:v>
                </c:pt>
                <c:pt idx="11">
                  <c:v>Cuevas Labradas</c:v>
                </c:pt>
                <c:pt idx="12">
                  <c:v>El Pobo</c:v>
                </c:pt>
                <c:pt idx="13">
                  <c:v>Escorihuela</c:v>
                </c:pt>
                <c:pt idx="14">
                  <c:v>Fuentes Calientes</c:v>
                </c:pt>
                <c:pt idx="15">
                  <c:v>Galve</c:v>
                </c:pt>
                <c:pt idx="16">
                  <c:v>Gúdar</c:v>
                </c:pt>
                <c:pt idx="17">
                  <c:v>Jorcas</c:v>
                </c:pt>
                <c:pt idx="18">
                  <c:v>Lidón</c:v>
                </c:pt>
                <c:pt idx="19">
                  <c:v>Monteagudo del Castillo</c:v>
                </c:pt>
                <c:pt idx="20">
                  <c:v>Orrios</c:v>
                </c:pt>
                <c:pt idx="21">
                  <c:v>Peralejos</c:v>
                </c:pt>
                <c:pt idx="22">
                  <c:v>Perales del Alfambra</c:v>
                </c:pt>
                <c:pt idx="23">
                  <c:v>Rillo</c:v>
                </c:pt>
                <c:pt idx="24">
                  <c:v>Teruel</c:v>
                </c:pt>
                <c:pt idx="25">
                  <c:v>Visiedo</c:v>
                </c:pt>
              </c:strCache>
            </c:strRef>
          </c:cat>
          <c:val>
            <c:numRef>
              <c:f>'Cuenca Alfambra'!$L$2:$L$27</c:f>
              <c:numCache>
                <c:formatCode>#,##0.00</c:formatCode>
                <c:ptCount val="26"/>
                <c:pt idx="0">
                  <c:v>2620.8248537356003</c:v>
                </c:pt>
                <c:pt idx="1">
                  <c:v>4717.6739122423905</c:v>
                </c:pt>
                <c:pt idx="2">
                  <c:v>644.33777436770004</c:v>
                </c:pt>
                <c:pt idx="3">
                  <c:v>3090.4021785290006</c:v>
                </c:pt>
                <c:pt idx="4">
                  <c:v>8.1292201424999959</c:v>
                </c:pt>
                <c:pt idx="5">
                  <c:v>2296.7560536332012</c:v>
                </c:pt>
                <c:pt idx="6">
                  <c:v>0</c:v>
                </c:pt>
                <c:pt idx="7">
                  <c:v>313.77696355249623</c:v>
                </c:pt>
                <c:pt idx="8">
                  <c:v>1.8974626449999998</c:v>
                </c:pt>
                <c:pt idx="9">
                  <c:v>0</c:v>
                </c:pt>
                <c:pt idx="10">
                  <c:v>0</c:v>
                </c:pt>
                <c:pt idx="11">
                  <c:v>8.9047179833999994</c:v>
                </c:pt>
                <c:pt idx="12">
                  <c:v>82.627963246099981</c:v>
                </c:pt>
                <c:pt idx="13">
                  <c:v>183.33610352050002</c:v>
                </c:pt>
                <c:pt idx="14">
                  <c:v>457.36122075319969</c:v>
                </c:pt>
                <c:pt idx="15">
                  <c:v>4240.4046763351998</c:v>
                </c:pt>
                <c:pt idx="16">
                  <c:v>118.40722452200482</c:v>
                </c:pt>
                <c:pt idx="17">
                  <c:v>2690.2460326542996</c:v>
                </c:pt>
                <c:pt idx="18">
                  <c:v>0</c:v>
                </c:pt>
                <c:pt idx="19">
                  <c:v>46.605209960000003</c:v>
                </c:pt>
                <c:pt idx="20">
                  <c:v>494.29393724454519</c:v>
                </c:pt>
                <c:pt idx="21">
                  <c:v>24.532264850899999</c:v>
                </c:pt>
                <c:pt idx="22">
                  <c:v>1043.9313515419001</c:v>
                </c:pt>
                <c:pt idx="23">
                  <c:v>168.46822783563741</c:v>
                </c:pt>
                <c:pt idx="24">
                  <c:v>39.618185553699995</c:v>
                </c:pt>
                <c:pt idx="25">
                  <c:v>10.6930228206</c:v>
                </c:pt>
              </c:numCache>
            </c:numRef>
          </c:val>
        </c:ser>
        <c:shape val="box"/>
        <c:axId val="49122304"/>
        <c:axId val="49136384"/>
        <c:axId val="0"/>
      </c:bar3DChart>
      <c:catAx>
        <c:axId val="4912230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s-ES_tradnl"/>
            </a:pPr>
            <a:endParaRPr lang="es-ES"/>
          </a:p>
        </c:txPr>
        <c:crossAx val="49136384"/>
        <c:crosses val="autoZero"/>
        <c:auto val="1"/>
        <c:lblAlgn val="ctr"/>
        <c:lblOffset val="100"/>
      </c:catAx>
      <c:valAx>
        <c:axId val="49136384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 lang="es-ES_tradnl"/>
            </a:pPr>
            <a:endParaRPr lang="es-ES"/>
          </a:p>
        </c:txPr>
        <c:crossAx val="49122304"/>
        <c:crosses val="autoZero"/>
        <c:crossBetween val="between"/>
      </c:valAx>
    </c:plotArea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F926B7F-8FAE-4AD2-8CF0-911AEDD3F7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s-ES" altLang="en-US"/>
              <a:t>Haga clic para cambiar el estilo de título	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s-ES" altLang="en-US"/>
              <a:t>Haga clic para modificar el estilo de subtítulo del patrón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DB34C-A3AA-4E96-A6E5-6F5A7574AEDB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B97EB-BCC1-4E04-B944-8593B3043BBC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8C6D0-EECD-4CBB-BC7B-DE0EB736A2E8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5F3CB-DF44-4C3F-8A2F-5CF6A55A072A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BB601-3D5D-415B-8AC7-2C242512893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ECD68-F43B-435B-BF85-F722CC26BD59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99376-3A80-409F-85F4-CF2C826F4814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FA4DA-F1EB-476C-B48F-7BA45CD7B675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C03F4-DFDA-4EA5-8696-3ADB5F73BB16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9199E-D527-4F0F-9241-9F630A7C94A0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C4C95-D25D-4E0C-8B30-4E6333EAE5C2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9ADBD172-D00E-4E68-AD44-3EB8D8BBD243}" type="slidenum">
              <a:rPr lang="es-ES" altLang="en-US"/>
              <a:pPr>
                <a:defRPr/>
              </a:pPr>
              <a:t>‹Nº›</a:t>
            </a:fld>
            <a:endParaRPr lang="es-ES" altLang="en-US"/>
          </a:p>
        </p:txBody>
      </p:sp>
      <p:sp>
        <p:nvSpPr>
          <p:cNvPr id="25607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cdejaime@educa.aragon.e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9.jpeg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Hoja_de_c_lculo_de_Microsoft_Office_Excel_97-20031.xls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www.chopocabecero.com/" TargetMode="Externa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755576" y="3573016"/>
            <a:ext cx="76328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800" b="1" dirty="0" smtClean="0">
                <a:solidFill>
                  <a:srgbClr val="006600"/>
                </a:solidFill>
              </a:rPr>
              <a:t>EL PARQUE CULTURAL DEL CHOPO CABECERO DEL ALTO </a:t>
            </a:r>
            <a:r>
              <a:rPr lang="es-ES" sz="2800" b="1" dirty="0" smtClean="0">
                <a:solidFill>
                  <a:srgbClr val="006600"/>
                </a:solidFill>
              </a:rPr>
              <a:t>ALFAMBRA</a:t>
            </a:r>
            <a:endParaRPr lang="es-ES" sz="2800" b="1" dirty="0" smtClean="0">
              <a:solidFill>
                <a:srgbClr val="006600"/>
              </a:solidFill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788024" y="4509120"/>
            <a:ext cx="4105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dirty="0" err="1">
                <a:solidFill>
                  <a:srgbClr val="006600"/>
                </a:solidFill>
              </a:rPr>
              <a:t>Chabier</a:t>
            </a:r>
            <a:r>
              <a:rPr lang="es-ES" b="1" dirty="0">
                <a:solidFill>
                  <a:srgbClr val="006600"/>
                </a:solidFill>
              </a:rPr>
              <a:t> de Jaime</a:t>
            </a:r>
          </a:p>
          <a:p>
            <a:r>
              <a:rPr lang="es-ES" b="1" dirty="0">
                <a:solidFill>
                  <a:srgbClr val="006600"/>
                </a:solidFill>
                <a:hlinkClick r:id="rId2"/>
              </a:rPr>
              <a:t>cdejaime@educa.aragon.es</a:t>
            </a:r>
            <a:endParaRPr lang="es-ES" b="1" dirty="0">
              <a:solidFill>
                <a:srgbClr val="006600"/>
              </a:solidFill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683568" y="6309320"/>
            <a:ext cx="626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_tradnl" b="1" dirty="0" smtClean="0">
                <a:solidFill>
                  <a:srgbClr val="006600"/>
                </a:solidFill>
              </a:rPr>
              <a:t>CENEAM </a:t>
            </a:r>
            <a:r>
              <a:rPr lang="es-ES_tradnl" b="1" dirty="0" err="1" smtClean="0">
                <a:solidFill>
                  <a:srgbClr val="006600"/>
                </a:solidFill>
              </a:rPr>
              <a:t>Valsaín</a:t>
            </a:r>
            <a:r>
              <a:rPr lang="es-ES_tradnl" b="1" dirty="0" smtClean="0">
                <a:solidFill>
                  <a:srgbClr val="006600"/>
                </a:solidFill>
              </a:rPr>
              <a:t>, </a:t>
            </a:r>
            <a:r>
              <a:rPr lang="es-ES_tradnl" b="1" dirty="0" smtClean="0">
                <a:solidFill>
                  <a:srgbClr val="006600"/>
                </a:solidFill>
              </a:rPr>
              <a:t>22-26 </a:t>
            </a:r>
            <a:r>
              <a:rPr lang="es-ES" b="1" dirty="0" smtClean="0">
                <a:solidFill>
                  <a:srgbClr val="006600"/>
                </a:solidFill>
              </a:rPr>
              <a:t>de abril de </a:t>
            </a:r>
            <a:r>
              <a:rPr lang="es-ES" b="1" dirty="0" smtClean="0">
                <a:solidFill>
                  <a:srgbClr val="006600"/>
                </a:solidFill>
              </a:rPr>
              <a:t>2019</a:t>
            </a:r>
            <a:endParaRPr lang="es-ES" dirty="0">
              <a:solidFill>
                <a:srgbClr val="006600"/>
              </a:solidFill>
            </a:endParaRP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0" y="6308725"/>
            <a:ext cx="478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>
              <a:solidFill>
                <a:srgbClr val="006600"/>
              </a:solidFill>
            </a:endParaRPr>
          </a:p>
        </p:txBody>
      </p:sp>
      <p:sp>
        <p:nvSpPr>
          <p:cNvPr id="4103" name="Text Box 4"/>
          <p:cNvSpPr txBox="1">
            <a:spLocks noChangeArrowheads="1"/>
          </p:cNvSpPr>
          <p:nvPr/>
        </p:nvSpPr>
        <p:spPr bwMode="auto">
          <a:xfrm>
            <a:off x="4356100" y="2565400"/>
            <a:ext cx="4787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>
                <a:solidFill>
                  <a:srgbClr val="006600"/>
                </a:solidFill>
              </a:rPr>
              <a:t> </a:t>
            </a:r>
            <a:endParaRPr lang="es-ES" sz="2000" b="1" dirty="0" smtClean="0">
              <a:solidFill>
                <a:srgbClr val="006600"/>
              </a:solidFill>
            </a:endParaRPr>
          </a:p>
        </p:txBody>
      </p:sp>
      <p:pic>
        <p:nvPicPr>
          <p:cNvPr id="50177" name="Picture 1" descr="C:\Users\cdejaime\Documents\Cabeceros\Imágenes\Corología\Alfambra\Aguilar del Alfambra\Panorámicas\aguilarP1240410 (43)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71" y="436226"/>
            <a:ext cx="8200085" cy="3064782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03848" y="5373216"/>
            <a:ext cx="34563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Departamento de Educación, </a:t>
            </a:r>
            <a:endParaRPr lang="es-ES" b="1" dirty="0" smtClean="0">
              <a:solidFill>
                <a:srgbClr val="006600"/>
              </a:solidFill>
            </a:endParaRPr>
          </a:p>
          <a:p>
            <a:r>
              <a:rPr lang="es-ES" b="1" dirty="0" smtClean="0">
                <a:solidFill>
                  <a:srgbClr val="006600"/>
                </a:solidFill>
              </a:rPr>
              <a:t>Cultura </a:t>
            </a:r>
            <a:r>
              <a:rPr lang="es-ES" b="1" dirty="0" smtClean="0">
                <a:solidFill>
                  <a:srgbClr val="006600"/>
                </a:solidFill>
              </a:rPr>
              <a:t>y Deporte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50183" name="Picture 7" descr="Archivo:Logotipo del Ministerio de Agricultura y Pesca, AlimentaciÃ³n y Medio Ambiente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3482" y="6237312"/>
            <a:ext cx="2670518" cy="620688"/>
          </a:xfrm>
          <a:prstGeom prst="rect">
            <a:avLst/>
          </a:prstGeom>
          <a:noFill/>
        </p:spPr>
      </p:pic>
      <p:pic>
        <p:nvPicPr>
          <p:cNvPr id="50185" name="Picture 9" descr="Resultado de imagen de gobierno de aragÃ³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301208"/>
            <a:ext cx="2215865" cy="654373"/>
          </a:xfrm>
          <a:prstGeom prst="rect">
            <a:avLst/>
          </a:prstGeom>
          <a:noFill/>
        </p:spPr>
      </p:pic>
      <p:pic>
        <p:nvPicPr>
          <p:cNvPr id="49153" name="Picture 1" descr="C:\Users\cdejaime\Documents\Cabeceros\PCCCAA\Logotipo\ESDA\Logotipo definitivo\logo chopo jpeg r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437112"/>
            <a:ext cx="1722948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Los árboles trasmochos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39750" y="908050"/>
            <a:ext cx="828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Un paisaje rural tradicional en Europa </a:t>
            </a:r>
          </a:p>
        </p:txBody>
      </p:sp>
      <p:pic>
        <p:nvPicPr>
          <p:cNvPr id="6149" name="Picture 5" descr="C:\Users\cdejaime\Documents\Cabeceros\Imágenes\Otros árboles trasmochos\Carpe\Francia\trognes de charme  CHOUE ©DM  neuf D.Mansion . JPG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288" y="1557338"/>
            <a:ext cx="2663825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Picture 6" descr="C:\Users\cdejaime\Documents\Cabeceros\Imágenes\Otros árboles trasmochos\Fresno común (F. excelsior)\Noruega\Trasmocho de F. excelsior y U. glabra Norueg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03575" y="1557338"/>
            <a:ext cx="2808288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C:\Users\cdejaime\Documents\Cabeceros\Imágenes\Otros árboles trasmochos\Haya\Inglaterra\Epping Forest\12670092_1353586381334082_5402439278212002959_n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56325" y="1557338"/>
            <a:ext cx="2811463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2" name="Picture 8" descr="C:\Users\cdejaime\Documents\Cabeceros\Imágenes\Otros árboles trasmochos\Morera\Italia\Lombardía\DSC_251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5288" y="4149725"/>
            <a:ext cx="2708275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3" name="Picture 9" descr="C:\Users\cdejaime\Pictures\Fotos Blogs\Rumanía\Moldavia\Humor\DSC_044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76600" y="4149725"/>
            <a:ext cx="2663825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4" name="Picture 10" descr="C:\Users\cdejaime\Documents\Cabeceros\Imágenes\Otros árboles trasmochos\Sauce blanco\Holanda\Brabante Septentrional\12509893_937251759677884_1324624489793602494_n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084888" y="3933825"/>
            <a:ext cx="2879725" cy="192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298" name="10 CuadroTexto"/>
          <p:cNvSpPr txBox="1">
            <a:spLocks noChangeArrowheads="1"/>
          </p:cNvSpPr>
          <p:nvPr/>
        </p:nvSpPr>
        <p:spPr bwMode="auto">
          <a:xfrm>
            <a:off x="1403350" y="3644900"/>
            <a:ext cx="95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Francia</a:t>
            </a:r>
          </a:p>
        </p:txBody>
      </p:sp>
      <p:sp>
        <p:nvSpPr>
          <p:cNvPr id="12299" name="11 CuadroTexto"/>
          <p:cNvSpPr txBox="1">
            <a:spLocks noChangeArrowheads="1"/>
          </p:cNvSpPr>
          <p:nvPr/>
        </p:nvSpPr>
        <p:spPr bwMode="auto">
          <a:xfrm>
            <a:off x="4140200" y="36449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Noruega</a:t>
            </a:r>
          </a:p>
        </p:txBody>
      </p:sp>
      <p:sp>
        <p:nvSpPr>
          <p:cNvPr id="12300" name="15 Rectángulo"/>
          <p:cNvSpPr>
            <a:spLocks noChangeArrowheads="1"/>
          </p:cNvSpPr>
          <p:nvPr/>
        </p:nvSpPr>
        <p:spPr bwMode="auto">
          <a:xfrm>
            <a:off x="1258888" y="6237288"/>
            <a:ext cx="1728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Italia</a:t>
            </a:r>
          </a:p>
        </p:txBody>
      </p:sp>
      <p:sp>
        <p:nvSpPr>
          <p:cNvPr id="12301" name="16 Rectángulo"/>
          <p:cNvSpPr>
            <a:spLocks noChangeArrowheads="1"/>
          </p:cNvSpPr>
          <p:nvPr/>
        </p:nvSpPr>
        <p:spPr bwMode="auto">
          <a:xfrm>
            <a:off x="6875463" y="3644900"/>
            <a:ext cx="1728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Reino Unido</a:t>
            </a:r>
          </a:p>
        </p:txBody>
      </p:sp>
      <p:sp>
        <p:nvSpPr>
          <p:cNvPr id="12302" name="17 Rectángulo"/>
          <p:cNvSpPr>
            <a:spLocks noChangeArrowheads="1"/>
          </p:cNvSpPr>
          <p:nvPr/>
        </p:nvSpPr>
        <p:spPr bwMode="auto">
          <a:xfrm>
            <a:off x="4067175" y="6237288"/>
            <a:ext cx="1728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Rumanía</a:t>
            </a:r>
          </a:p>
        </p:txBody>
      </p:sp>
      <p:sp>
        <p:nvSpPr>
          <p:cNvPr id="12303" name="18 Rectángulo"/>
          <p:cNvSpPr>
            <a:spLocks noChangeArrowheads="1"/>
          </p:cNvSpPr>
          <p:nvPr/>
        </p:nvSpPr>
        <p:spPr bwMode="auto">
          <a:xfrm>
            <a:off x="7164388" y="6237288"/>
            <a:ext cx="1728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Holanda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2987675" y="6165850"/>
            <a:ext cx="30241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Aguilar del Alfambra</a:t>
            </a:r>
          </a:p>
        </p:txBody>
      </p:sp>
      <p:pic>
        <p:nvPicPr>
          <p:cNvPr id="10" name="Picture 6" descr="P5150196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450" y="1114425"/>
            <a:ext cx="6769100" cy="4840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3851275" y="6165850"/>
            <a:ext cx="17287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Camarillas</a:t>
            </a:r>
          </a:p>
        </p:txBody>
      </p:sp>
      <p:pic>
        <p:nvPicPr>
          <p:cNvPr id="5" name="Picture 5" descr="C:\Users\cdejaime\Documents\Cabeceros\Imágenes\Corología\Alfambra\Camarillas\P1030999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903288"/>
            <a:ext cx="6697663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3995738" y="6165850"/>
            <a:ext cx="12239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Jorcas</a:t>
            </a:r>
          </a:p>
        </p:txBody>
      </p:sp>
      <p:pic>
        <p:nvPicPr>
          <p:cNvPr id="88068" name="Picture 2" descr="C:\Users\cdejaime\Documents\Cabeceros\Imágenes\Corología\Alfambra\Jorcas\DSC_5844 - copi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2988" y="1125538"/>
            <a:ext cx="7129462" cy="473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4284663" y="6165850"/>
            <a:ext cx="15827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 err="1">
                <a:solidFill>
                  <a:schemeClr val="accent6">
                    <a:lumMod val="75000"/>
                  </a:schemeClr>
                </a:solidFill>
              </a:rPr>
              <a:t>Cedrillas</a:t>
            </a:r>
            <a:endParaRPr lang="es-E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5" descr="C:\Users\cdejaime\Documents\Cabeceros\Imágenes\Corología\Mijares\Cedrillas\IMG_20171115_155620_BURST001_COVER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620000" cy="429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3059113" y="6165850"/>
            <a:ext cx="39608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Monteagudo del Castillo</a:t>
            </a:r>
          </a:p>
        </p:txBody>
      </p:sp>
      <p:pic>
        <p:nvPicPr>
          <p:cNvPr id="90116" name="Picture 2" descr="C:\Users\cdejaime\Documents\Cabeceros\Imágenes\Corología\Alfambra\Monteagudo del Castillo\DSC_1982 - copi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00113" y="1052513"/>
            <a:ext cx="7408862" cy="492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3348038" y="6165850"/>
            <a:ext cx="40322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El Pobo de la Sierra</a:t>
            </a:r>
          </a:p>
        </p:txBody>
      </p:sp>
      <p:pic>
        <p:nvPicPr>
          <p:cNvPr id="91140" name="Picture 4" descr="C:\Users\cdejaime\Documents\Cabeceros\Imágenes\Corología\Alfambra\El Pobo de la Sierra\DSC_1970 - copi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00113" y="1125538"/>
            <a:ext cx="7264400" cy="482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4284663" y="6165850"/>
            <a:ext cx="1295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 err="1">
                <a:solidFill>
                  <a:schemeClr val="accent6">
                    <a:lumMod val="75000"/>
                  </a:schemeClr>
                </a:solidFill>
              </a:rPr>
              <a:t>Ababuj</a:t>
            </a:r>
            <a:endParaRPr lang="es-E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2164" name="Picture 2" descr="C:\Users\cdejaime\Documents\Cabeceros\Imágenes\Corología\Alfambra\Ababuj\DSC_5960 - copi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2988" y="1125538"/>
            <a:ext cx="7129462" cy="473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4284663" y="6165850"/>
            <a:ext cx="10080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 err="1">
                <a:solidFill>
                  <a:schemeClr val="accent6">
                    <a:lumMod val="75000"/>
                  </a:schemeClr>
                </a:solidFill>
              </a:rPr>
              <a:t>Galve</a:t>
            </a:r>
            <a:endParaRPr lang="es-E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3188" name="Picture 2" descr="C:\Users\cdejaime\Documents\Cabeceros\Imágenes\Corología\Alfambra\Galve\Selección\10671338_957595444253574_2238605456084119637_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00113" y="1052513"/>
            <a:ext cx="7343775" cy="489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El paisaje cultural del chopo cabecero. </a:t>
            </a:r>
          </a:p>
          <a:p>
            <a:pPr algn="ctr"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Un patrimonio aragonés en Europa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395288" y="6165850"/>
            <a:ext cx="85693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Un paisaje que es un patrimonio cultural y un ecosistema singular</a:t>
            </a:r>
          </a:p>
        </p:txBody>
      </p:sp>
      <p:pic>
        <p:nvPicPr>
          <p:cNvPr id="94212" name="Picture 2" descr="C:\Users\cdejaime\Documents\Cabeceros\Imágenes\Paisaje\NOVIEMBRE_0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288" y="2060575"/>
            <a:ext cx="8389937" cy="369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468153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Hacia el Parque Cultural </a:t>
            </a:r>
          </a:p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del Chopo Cabecero del </a:t>
            </a:r>
          </a:p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Alto Alfambra 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1835150" y="6165850"/>
            <a:ext cx="30257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Una iniciativa local</a:t>
            </a:r>
          </a:p>
        </p:txBody>
      </p:sp>
      <p:pic>
        <p:nvPicPr>
          <p:cNvPr id="79876" name="Picture 2" descr="C:\Users\cdejaime\Documents\Cabeceros\PCCCAA\Documentos organización\Proyecto\anteproyec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33375"/>
            <a:ext cx="4127500" cy="578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7" name="Picture 4" descr="Resultado de imagen de aguilar natu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508500"/>
            <a:ext cx="10382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468313" y="260350"/>
            <a:ext cx="7920037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El chopo cabecero es el álamo negro o chopo </a:t>
            </a:r>
            <a:r>
              <a:rPr lang="es-ES" sz="3400" dirty="0" smtClean="0">
                <a:solidFill>
                  <a:srgbClr val="006600"/>
                </a:solidFill>
              </a:rPr>
              <a:t>…. trasmocho  </a:t>
            </a:r>
            <a:r>
              <a:rPr lang="es-ES" sz="3200" dirty="0" smtClean="0">
                <a:solidFill>
                  <a:srgbClr val="006600"/>
                </a:solidFill>
              </a:rPr>
              <a:t>  </a:t>
            </a:r>
            <a:endParaRPr lang="es-ES" sz="3200" dirty="0">
              <a:solidFill>
                <a:srgbClr val="006600"/>
              </a:solidFill>
            </a:endParaRPr>
          </a:p>
        </p:txBody>
      </p:sp>
      <p:pic>
        <p:nvPicPr>
          <p:cNvPr id="8196" name="Picture 12" descr="ALAMO_BLANCO[1]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308850" y="1412875"/>
            <a:ext cx="1617663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Chabier\Mis documentos\Cabeceros\Imágenes\Corología\Alfambra\Galve\DSC_616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825" y="1628775"/>
            <a:ext cx="6986588" cy="464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35260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dirty="0">
                <a:solidFill>
                  <a:srgbClr val="006600"/>
                </a:solidFill>
              </a:rPr>
              <a:t>Hacia el Parque Cultural </a:t>
            </a:r>
            <a:r>
              <a:rPr lang="es-ES" sz="3200" dirty="0" smtClean="0">
                <a:solidFill>
                  <a:srgbClr val="006600"/>
                </a:solidFill>
              </a:rPr>
              <a:t>del </a:t>
            </a:r>
            <a:r>
              <a:rPr lang="es-ES" sz="3200" dirty="0">
                <a:solidFill>
                  <a:srgbClr val="006600"/>
                </a:solidFill>
              </a:rPr>
              <a:t>Chopo Cabecero del </a:t>
            </a:r>
            <a:r>
              <a:rPr lang="es-ES" sz="3200" dirty="0" smtClean="0">
                <a:solidFill>
                  <a:srgbClr val="006600"/>
                </a:solidFill>
              </a:rPr>
              <a:t>Alto </a:t>
            </a:r>
            <a:r>
              <a:rPr lang="es-ES" sz="3200" dirty="0">
                <a:solidFill>
                  <a:srgbClr val="006600"/>
                </a:solidFill>
              </a:rPr>
              <a:t>Alfambra 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395536" y="1340768"/>
            <a:ext cx="828092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Pero, ¿qué es un parque cultural? Un territorio que …</a:t>
            </a:r>
          </a:p>
          <a:p>
            <a:pPr>
              <a:defRPr/>
            </a:pPr>
            <a:endParaRPr lang="es-E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 aúna 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un excepcional 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atrimonio 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ultural 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y 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natural</a:t>
            </a:r>
            <a:endParaRPr lang="es-E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  <a:defRPr/>
            </a:pPr>
            <a:endParaRPr lang="es-E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 goza de medidas de protección y promoción conjuntas</a:t>
            </a:r>
          </a:p>
          <a:p>
            <a:pPr>
              <a:buFontTx/>
              <a:buChar char="-"/>
              <a:defRPr/>
            </a:pPr>
            <a:endParaRPr lang="es-E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 se integra cultura, naturaleza, arte, paisaje, tradiciones y turismo</a:t>
            </a:r>
          </a:p>
          <a:p>
            <a:pPr>
              <a:buFontTx/>
              <a:buChar char="-"/>
              <a:defRPr/>
            </a:pPr>
            <a:endParaRPr lang="es-E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 participan sus habitantes en la conservación y difusión  de:</a:t>
            </a:r>
          </a:p>
          <a:p>
            <a:pPr lvl="1">
              <a:buFontTx/>
              <a:buChar char="-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Historia		- Arte		- Arquitectura</a:t>
            </a:r>
          </a:p>
          <a:p>
            <a:pPr lvl="1">
              <a:buFontTx/>
              <a:buChar char="-"/>
              <a:defRPr/>
            </a:pPr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 Arqueología		- Etnología	- Paleontología</a:t>
            </a:r>
          </a:p>
          <a:p>
            <a:pPr lvl="1">
              <a:buFontTx/>
              <a:buChar char="-"/>
              <a:defRPr/>
            </a:pPr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 Paisajes		- Museos		- Geología</a:t>
            </a:r>
          </a:p>
          <a:p>
            <a:pPr lvl="1">
              <a:buFontTx/>
              <a:buChar char="-"/>
              <a:defRPr/>
            </a:pPr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 Agricultura		- Ganadería	- Industria</a:t>
            </a:r>
          </a:p>
          <a:p>
            <a:pPr lvl="1">
              <a:buFontTx/>
              <a:buChar char="-"/>
              <a:defRPr/>
            </a:pPr>
            <a:r>
              <a:rPr lang="es-ES" sz="1600" dirty="0" smtClean="0">
                <a:solidFill>
                  <a:schemeClr val="accent6">
                    <a:lumMod val="75000"/>
                  </a:schemeClr>
                </a:solidFill>
              </a:rPr>
              <a:t> Flora		- Fauna		- Artesanía</a:t>
            </a:r>
          </a:p>
          <a:p>
            <a:pPr lvl="1">
              <a:buFontTx/>
              <a:buChar char="-"/>
              <a:defRPr/>
            </a:pPr>
            <a:endParaRPr lang="es-ES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 promueve el desarrollo social y económico de territorios despoblados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7487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dirty="0">
                <a:solidFill>
                  <a:srgbClr val="006600"/>
                </a:solidFill>
              </a:rPr>
              <a:t>Hacia el Parque Cultural del Chopo Cabecero del Alto Alfambra 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467544" y="1556793"/>
            <a:ext cx="8208912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Con 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dos ejes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defRPr/>
            </a:pPr>
            <a:endParaRPr lang="es-E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La conservación y promoción de las masas de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</a:rPr>
              <a:t>chopo cabecero</a:t>
            </a:r>
          </a:p>
          <a:p>
            <a:pPr>
              <a:buFontTx/>
              <a:buChar char="-"/>
              <a:defRPr/>
            </a:pPr>
            <a:endParaRPr lang="es-ES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Char char="-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 La promoción de un paisaje histórico forjado por la </a:t>
            </a:r>
            <a:r>
              <a:rPr lang="es-ES" sz="2000" b="1" dirty="0" smtClean="0">
                <a:solidFill>
                  <a:schemeClr val="accent6">
                    <a:lumMod val="75000"/>
                  </a:schemeClr>
                </a:solidFill>
              </a:rPr>
              <a:t>ganadería extensiva</a:t>
            </a:r>
          </a:p>
          <a:p>
            <a:pPr>
              <a:buFontTx/>
              <a:buChar char="-"/>
              <a:defRPr/>
            </a:pPr>
            <a:endParaRPr lang="es-E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… que constituyen 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un paisaje cultural 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diferenciado</a:t>
            </a:r>
          </a:p>
          <a:p>
            <a:pPr>
              <a:buFontTx/>
              <a:buChar char="-"/>
              <a:defRPr/>
            </a:pPr>
            <a:endParaRPr lang="es-E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Y un </a:t>
            </a: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patrimonio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 de interés geológico, paleontológico,  </a:t>
            </a:r>
          </a:p>
          <a:p>
            <a:pPr>
              <a:defRPr/>
            </a:pP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arqueológico, histórico, arquitectónico, artístico, etnológico y ecológico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7487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Hacia el Parque Cultural del Chopo Cabecero del Alto Alfambra 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0" y="6165850"/>
            <a:ext cx="5113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Un proyecto cultural de diez pueblos</a:t>
            </a:r>
          </a:p>
        </p:txBody>
      </p:sp>
      <p:pic>
        <p:nvPicPr>
          <p:cNvPr id="81924" name="Picture 2" descr="C:\Users\cdejaime\Documents\Cabeceros\PCCCAA\Documentos organización\Cartografía\municip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84313"/>
            <a:ext cx="3313113" cy="440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81" name="Picture 6" descr="C:\Users\cdejaime\Documents\Cabeceros\PCCCAA\Documentos organización\Cartografía\1 200.000 con límit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525" y="765175"/>
            <a:ext cx="430847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95288" y="333375"/>
            <a:ext cx="42481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El Parque Cultural del Chopo Cabecero del Alto Alfambra comienza a andar …. 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0" y="6165850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200" b="1" dirty="0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s-ES" sz="2200" b="1" dirty="0" smtClean="0">
                <a:solidFill>
                  <a:schemeClr val="accent6">
                    <a:lumMod val="75000"/>
                  </a:schemeClr>
                </a:solidFill>
              </a:rPr>
              <a:t>eclaración </a:t>
            </a:r>
            <a:r>
              <a:rPr lang="es-ES" sz="2200" b="1" dirty="0">
                <a:solidFill>
                  <a:schemeClr val="accent6">
                    <a:lumMod val="75000"/>
                  </a:schemeClr>
                </a:solidFill>
              </a:rPr>
              <a:t>por el Gobierno de Aragón</a:t>
            </a:r>
          </a:p>
        </p:txBody>
      </p:sp>
      <p:sp>
        <p:nvSpPr>
          <p:cNvPr id="7" name="4 CuadroTexto"/>
          <p:cNvSpPr txBox="1">
            <a:spLocks noChangeArrowheads="1"/>
          </p:cNvSpPr>
          <p:nvPr/>
        </p:nvSpPr>
        <p:spPr bwMode="auto">
          <a:xfrm>
            <a:off x="468313" y="5445125"/>
            <a:ext cx="4067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</a:rPr>
              <a:t>abril de 2018</a:t>
            </a:r>
            <a:endParaRPr lang="es-E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5538" name="Picture 2" descr="C:\Users\cdejaime\Documents\Cabeceros\PCCCAA\Tramitación\Decreto\BOA decre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76672"/>
            <a:ext cx="3824952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539552" y="332656"/>
            <a:ext cx="7992888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Ley 12/1997 de Parques Culturales de Aragón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sz="2600" dirty="0" smtClean="0">
                <a:solidFill>
                  <a:srgbClr val="006600"/>
                </a:solidFill>
              </a:rPr>
              <a:t> Solicitud de los municipios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sz="2600" dirty="0" smtClean="0">
                <a:solidFill>
                  <a:srgbClr val="006600"/>
                </a:solidFill>
              </a:rPr>
              <a:t> Informe consultivo de: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s-ES" sz="2400" dirty="0" smtClean="0">
                <a:solidFill>
                  <a:srgbClr val="006600"/>
                </a:solidFill>
              </a:rPr>
              <a:t> Universidad de Zaragoza (Departamento de Geografía)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es-ES" sz="2400" dirty="0" smtClean="0">
                <a:solidFill>
                  <a:srgbClr val="006600"/>
                </a:solidFill>
              </a:rPr>
              <a:t> Consejo de la Protección de la Naturaleza de Aragón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sz="2600" dirty="0" smtClean="0">
                <a:solidFill>
                  <a:srgbClr val="006600"/>
                </a:solidFill>
              </a:rPr>
              <a:t> Exposición a información pública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sz="2600" dirty="0" smtClean="0">
                <a:solidFill>
                  <a:srgbClr val="006600"/>
                </a:solidFill>
              </a:rPr>
              <a:t> Publicación del Decreto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sz="2600" dirty="0" smtClean="0">
                <a:solidFill>
                  <a:srgbClr val="006600"/>
                </a:solidFill>
              </a:rPr>
              <a:t> Constitución de un Patronato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s-ES" sz="2600" dirty="0" smtClean="0">
                <a:solidFill>
                  <a:srgbClr val="006600"/>
                </a:solidFill>
              </a:rPr>
              <a:t> Elaboración de un Plan de Parque</a:t>
            </a:r>
          </a:p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</a:t>
            </a:r>
            <a:endParaRPr lang="es-ES" sz="28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7487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dirty="0" smtClean="0">
                <a:solidFill>
                  <a:srgbClr val="006600"/>
                </a:solidFill>
              </a:rPr>
              <a:t>Un territorio …</a:t>
            </a:r>
            <a:endParaRPr lang="es-ES" sz="3200" dirty="0">
              <a:solidFill>
                <a:srgbClr val="006600"/>
              </a:solidFill>
            </a:endParaRP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2123728" y="6165304"/>
            <a:ext cx="43930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</a:rPr>
              <a:t>Organización administrativa</a:t>
            </a:r>
            <a:endParaRPr lang="es-E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6562" name="Picture 2" descr="C:\Users\cdejaime\Documents\Cabeceros\PCCCAA\Documentación\Cartografía\Comarc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04664"/>
            <a:ext cx="2478678" cy="3553767"/>
          </a:xfrm>
          <a:prstGeom prst="rect">
            <a:avLst/>
          </a:prstGeom>
          <a:noFill/>
        </p:spPr>
      </p:pic>
      <p:pic>
        <p:nvPicPr>
          <p:cNvPr id="66563" name="Picture 3" descr="C:\Users\cdejaime\Documents\Cabeceros\PCCCAA\Documentación\Cartografía\municipio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08720"/>
            <a:ext cx="4752975" cy="517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En el sur de la cordillera Ibérica …</a:t>
            </a:r>
            <a:endParaRPr lang="es-ES" sz="2800" dirty="0">
              <a:solidFill>
                <a:srgbClr val="006600"/>
              </a:solidFill>
            </a:endParaRPr>
          </a:p>
        </p:txBody>
      </p:sp>
      <p:pic>
        <p:nvPicPr>
          <p:cNvPr id="4" name="Picture 16" descr="Sistema_Ib%C3%A9ri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840760" cy="5044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6093296"/>
            <a:ext cx="9144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700" dirty="0" smtClean="0">
                <a:solidFill>
                  <a:srgbClr val="006600"/>
                </a:solidFill>
              </a:rPr>
              <a:t> asomándose al Mediterráneo … pero dándole la espalda</a:t>
            </a:r>
            <a:endParaRPr lang="es-ES" sz="27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03040" y="5445224"/>
            <a:ext cx="8640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 err="1" smtClean="0">
                <a:solidFill>
                  <a:srgbClr val="006600"/>
                </a:solidFill>
              </a:rPr>
              <a:t>Peñarroya</a:t>
            </a:r>
            <a:r>
              <a:rPr lang="es-ES" sz="2400" dirty="0" smtClean="0">
                <a:solidFill>
                  <a:srgbClr val="006600"/>
                </a:solidFill>
              </a:rPr>
              <a:t> (2.028 m). Cima de la sierra de </a:t>
            </a:r>
            <a:r>
              <a:rPr lang="es-ES" sz="2400" dirty="0" err="1" smtClean="0">
                <a:solidFill>
                  <a:srgbClr val="006600"/>
                </a:solidFill>
              </a:rPr>
              <a:t>Gúdar</a:t>
            </a:r>
            <a:r>
              <a:rPr lang="es-ES" sz="2400" dirty="0" smtClean="0">
                <a:solidFill>
                  <a:srgbClr val="006600"/>
                </a:solidFill>
              </a:rPr>
              <a:t> y de la provincia de Teruel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907704" y="6165304"/>
            <a:ext cx="478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</a:t>
            </a:r>
            <a:endParaRPr lang="es-ES" sz="2800" dirty="0">
              <a:solidFill>
                <a:srgbClr val="006600"/>
              </a:solidFill>
            </a:endParaRPr>
          </a:p>
        </p:txBody>
      </p:sp>
      <p:pic>
        <p:nvPicPr>
          <p:cNvPr id="72706" name="Picture 2" descr="C:\Users\cdejaime\Documents\Cabeceros\PCCCAA\Imágenes\Paisajes\Gúdar\Peñarroya\P1060649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76672"/>
            <a:ext cx="6474296" cy="4855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187624" y="6165304"/>
            <a:ext cx="7056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dirty="0" err="1" smtClean="0">
                <a:solidFill>
                  <a:srgbClr val="006600"/>
                </a:solidFill>
              </a:rPr>
              <a:t>Hoyalta</a:t>
            </a:r>
            <a:r>
              <a:rPr lang="es-ES" sz="2400" dirty="0" smtClean="0">
                <a:solidFill>
                  <a:srgbClr val="006600"/>
                </a:solidFill>
              </a:rPr>
              <a:t> (1.760 m). Cumbre de la sierra de El Pobo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95736" y="6165304"/>
            <a:ext cx="478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</a:t>
            </a:r>
            <a:endParaRPr lang="es-ES" sz="2800" dirty="0">
              <a:solidFill>
                <a:srgbClr val="006600"/>
              </a:solidFill>
            </a:endParaRPr>
          </a:p>
        </p:txBody>
      </p:sp>
      <p:pic>
        <p:nvPicPr>
          <p:cNvPr id="73730" name="Picture 2" descr="C:\Users\cdejaime\Documents\Cabeceros\PCCCAA\Imágenes\Paisajes\El Pobo de la Sierra\Hoyalta\P1070179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338392" cy="5503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552" y="6165304"/>
            <a:ext cx="8424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</a:t>
            </a:r>
            <a:r>
              <a:rPr lang="es-ES" sz="2400" dirty="0" smtClean="0">
                <a:solidFill>
                  <a:srgbClr val="006600"/>
                </a:solidFill>
              </a:rPr>
              <a:t>Altitud mínima: 1.100 m (Estrecho de los </a:t>
            </a:r>
            <a:r>
              <a:rPr lang="es-ES" sz="2400" dirty="0" err="1" smtClean="0">
                <a:solidFill>
                  <a:srgbClr val="006600"/>
                </a:solidFill>
              </a:rPr>
              <a:t>Alcamines</a:t>
            </a:r>
            <a:r>
              <a:rPr lang="es-ES" sz="2400" dirty="0" smtClean="0">
                <a:solidFill>
                  <a:srgbClr val="006600"/>
                </a:solidFill>
              </a:rPr>
              <a:t>) 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1683" name="Picture 3" descr="C:\Users\cdejaime\Pictures\Paisajes\Aragón\Comunidad de Teruel\Villalba Alta\DSC_6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897068" cy="5251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468313" y="188913"/>
            <a:ext cx="86756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¿Qué es un chopo cabecero?   Un álamo trasmocho  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580063" y="6165850"/>
            <a:ext cx="27352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Morfología</a:t>
            </a:r>
          </a:p>
        </p:txBody>
      </p:sp>
      <p:pic>
        <p:nvPicPr>
          <p:cNvPr id="8199" name="Picture 14" descr="C:\Documents and Settings\Chabier\Mis documentos\Cabeceros\Imágenes\Corología\Alfambra\Aguilar del Alfambra\P3010171x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03800" y="692150"/>
            <a:ext cx="3965575" cy="528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5" name="Picture 1030" descr="CHABIER16VIGAS MIRAVETE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388" y="1341438"/>
            <a:ext cx="1673225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8" name="Picture 13" descr="C:\Documents and Settings\Chabier\Mis documentos\Cabeceros\Imágenes\Anatomía\DSC_245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51050" y="1196975"/>
            <a:ext cx="1344613" cy="20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6" name="Picture 14" descr="C:\Documents and Settings\Chabier\Mis documentos\Cabeceros\Imágenes\Anatomía\DSC_449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635375" y="1125538"/>
            <a:ext cx="1270000" cy="190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0" name="Picture 15" descr="C:\Documents and Settings\Chabier\Mis documentos\Cabeceros\Imágenes\Corología\Alfambra\Aguilar del Alfambra\DSC_610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5288" y="4076700"/>
            <a:ext cx="1727200" cy="2398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7" name="Picture 12" descr="C:\Documents and Settings\Chabier\Mis documentos\Cabeceros\Imágenes\Anatomía\P1040409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555875" y="4076700"/>
            <a:ext cx="1816100" cy="242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6" name="14 CuadroTexto"/>
          <p:cNvSpPr txBox="1">
            <a:spLocks noChangeArrowheads="1"/>
          </p:cNvSpPr>
          <p:nvPr/>
        </p:nvSpPr>
        <p:spPr bwMode="auto">
          <a:xfrm>
            <a:off x="755650" y="3716338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006600"/>
                </a:solidFill>
              </a:rPr>
              <a:t>Ramas</a:t>
            </a:r>
            <a:endParaRPr lang="es-ES_tradnl" b="1">
              <a:solidFill>
                <a:srgbClr val="006600"/>
              </a:solidFill>
            </a:endParaRPr>
          </a:p>
        </p:txBody>
      </p:sp>
      <p:sp>
        <p:nvSpPr>
          <p:cNvPr id="14347" name="15 CuadroTexto"/>
          <p:cNvSpPr txBox="1">
            <a:spLocks noChangeArrowheads="1"/>
          </p:cNvSpPr>
          <p:nvPr/>
        </p:nvSpPr>
        <p:spPr bwMode="auto">
          <a:xfrm>
            <a:off x="2411413" y="34290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006600"/>
                </a:solidFill>
              </a:rPr>
              <a:t>Hojas</a:t>
            </a:r>
            <a:endParaRPr lang="es-ES_tradnl" b="1">
              <a:solidFill>
                <a:srgbClr val="006600"/>
              </a:solidFill>
            </a:endParaRPr>
          </a:p>
        </p:txBody>
      </p:sp>
      <p:sp>
        <p:nvSpPr>
          <p:cNvPr id="14348" name="15 CuadroTexto"/>
          <p:cNvSpPr txBox="1">
            <a:spLocks noChangeArrowheads="1"/>
          </p:cNvSpPr>
          <p:nvPr/>
        </p:nvSpPr>
        <p:spPr bwMode="auto">
          <a:xfrm>
            <a:off x="3851275" y="3213100"/>
            <a:ext cx="86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006600"/>
                </a:solidFill>
              </a:rPr>
              <a:t>Flores</a:t>
            </a:r>
            <a:endParaRPr lang="es-ES_tradnl" b="1">
              <a:solidFill>
                <a:srgbClr val="006600"/>
              </a:solidFill>
            </a:endParaRPr>
          </a:p>
        </p:txBody>
      </p:sp>
      <p:sp>
        <p:nvSpPr>
          <p:cNvPr id="14349" name="12 CuadroTexto"/>
          <p:cNvSpPr txBox="1">
            <a:spLocks noChangeArrowheads="1"/>
          </p:cNvSpPr>
          <p:nvPr/>
        </p:nvSpPr>
        <p:spPr bwMode="auto">
          <a:xfrm>
            <a:off x="900113" y="6488113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rgbClr val="006600"/>
                </a:solidFill>
              </a:rPr>
              <a:t>Raíces</a:t>
            </a:r>
            <a:endParaRPr lang="es-ES_tradnl" b="1">
              <a:solidFill>
                <a:srgbClr val="006600"/>
              </a:solidFill>
            </a:endParaRPr>
          </a:p>
        </p:txBody>
      </p:sp>
      <p:sp>
        <p:nvSpPr>
          <p:cNvPr id="14350" name="13 CuadroTexto"/>
          <p:cNvSpPr txBox="1">
            <a:spLocks noChangeArrowheads="1"/>
          </p:cNvSpPr>
          <p:nvPr/>
        </p:nvSpPr>
        <p:spPr bwMode="auto">
          <a:xfrm>
            <a:off x="2411413" y="6488113"/>
            <a:ext cx="197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tx2"/>
                </a:solidFill>
              </a:rPr>
              <a:t>Tronco y cabeza</a:t>
            </a:r>
            <a:endParaRPr lang="es-ES_tradnl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6093296"/>
            <a:ext cx="8820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Las agrestes montañas del sur, en la sierra de </a:t>
            </a:r>
            <a:r>
              <a:rPr lang="es-ES" sz="2800" dirty="0" err="1" smtClean="0">
                <a:solidFill>
                  <a:srgbClr val="006600"/>
                </a:solidFill>
              </a:rPr>
              <a:t>Gúdar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67587" name="Picture 3" descr="C:\Users\cdejaime\Documents\Cabeceros\PCCCAA\Imágenes\Paisajes\Gúdar\Las Umbrías\P1070386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008779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6165304"/>
            <a:ext cx="9144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700" dirty="0" smtClean="0">
                <a:solidFill>
                  <a:srgbClr val="006600"/>
                </a:solidFill>
              </a:rPr>
              <a:t> Y en la val de Sollavientos, entre </a:t>
            </a:r>
            <a:r>
              <a:rPr lang="es-ES" sz="2700" dirty="0" err="1" smtClean="0">
                <a:solidFill>
                  <a:srgbClr val="006600"/>
                </a:solidFill>
              </a:rPr>
              <a:t>Gúdar</a:t>
            </a:r>
            <a:r>
              <a:rPr lang="es-ES" sz="2700" dirty="0" smtClean="0">
                <a:solidFill>
                  <a:srgbClr val="006600"/>
                </a:solidFill>
              </a:rPr>
              <a:t> y el Maestrazgo</a:t>
            </a:r>
            <a:endParaRPr lang="es-ES" sz="2700" dirty="0">
              <a:solidFill>
                <a:srgbClr val="006600"/>
              </a:solidFill>
            </a:endParaRPr>
          </a:p>
        </p:txBody>
      </p:sp>
      <p:pic>
        <p:nvPicPr>
          <p:cNvPr id="68610" name="Picture 2" descr="C:\Users\cdejaime\Documents\Cabeceros\PCCCAA\Imágenes\Paisajes\Allepuz\Sollavientos\P1070067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94674"/>
            <a:ext cx="7403976" cy="5552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592" y="6165304"/>
            <a:ext cx="6949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Los altos páramos de la sierra de El Pobo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69634" name="Picture 2" descr="C:\Users\cdejaime\Documents\Cabeceros\PCCCAA\Imágenes\Paisajes\Ababuj\Los Jadriales\P1020943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592" y="6165304"/>
            <a:ext cx="6949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Los altos páramos de la sierra de El Pobo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0658" name="Picture 2" descr="C:\Users\cdejaime\Documents\Cabeceros\PCCCAA\Imágenes\Paisajes\Ababuj\Alto de la Peña del Cuervo\P107053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744" y="404664"/>
            <a:ext cx="748883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9592" y="6165304"/>
            <a:ext cx="6949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Los altos páramos de la sierra de El Pobo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1682" name="Picture 2" descr="C:\Users\cdejaime\Documents\Cabeceros\PCCCAA\Imágenes\Paisajes\Cedrillas\El Llano\P105024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7266384" cy="5449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55576" y="6165502"/>
            <a:ext cx="7813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 Y las lomas de </a:t>
            </a:r>
            <a:r>
              <a:rPr lang="es-ES" sz="2800" dirty="0" err="1" smtClean="0">
                <a:solidFill>
                  <a:srgbClr val="006600"/>
                </a:solidFill>
              </a:rPr>
              <a:t>Allepuz</a:t>
            </a:r>
            <a:r>
              <a:rPr lang="es-ES" sz="2800" dirty="0" smtClean="0">
                <a:solidFill>
                  <a:srgbClr val="006600"/>
                </a:solidFill>
              </a:rPr>
              <a:t>, Jorcas y Camarillas … 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2706" name="Picture 2" descr="C:\Users\cdejaime\Documents\Cabeceros\PCCCAA\Imágenes\Temporal\Allepuz Pilones\P1060132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194376" cy="53957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043608" y="6334780"/>
            <a:ext cx="73448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que descienden a las planas depresiones …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3730" name="Picture 2" descr="C:\Users\cdejaime\Documents\Cabeceros\PCCCAA\Imágenes\Paisajes\El Pobo de la Sierra\Pueblo\IMGP6579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548680"/>
            <a:ext cx="7248805" cy="5436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71600" y="6165304"/>
            <a:ext cx="73448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que descienden a las planas depresiones …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4754" name="Picture 2" descr="C:\Users\cdejaime\Documents\Cabeceros\PCCCAA\Imágenes\Paisajes\Aguilar del Alfambra\Loma del Río\Dsc_4662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6200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971600" y="6165304"/>
            <a:ext cx="73448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 dirty="0" smtClean="0">
                <a:solidFill>
                  <a:srgbClr val="006600"/>
                </a:solidFill>
              </a:rPr>
              <a:t>Y un largo y profundo cañón fluvial …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4755" name="Picture 3" descr="C:\Users\cdejaime\Documents\Cabeceros\Imágenes\Corología\Alfambra\Aguilar del Alfambra\DSC_1018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47270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55576" y="404664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 clima mediterráneo de montaña </a:t>
            </a:r>
            <a:endParaRPr lang="es-ES" sz="2800" dirty="0">
              <a:solidFill>
                <a:srgbClr val="00660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95536" y="6165304"/>
            <a:ext cx="8509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Con escasas precipitaciones y notable oscilación estacional 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2706" name="Picture 2" descr="C:\Users\cdejaime\Documents\Cabeceros\PCCCAA\Imágenes\Meteorología\Lluvia\Mapa Aragón\mapa precipitaciones Aragó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36712"/>
            <a:ext cx="3816424" cy="5181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698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¿</a:t>
            </a:r>
            <a:r>
              <a:rPr lang="es-ES" sz="3400">
                <a:solidFill>
                  <a:srgbClr val="006600"/>
                </a:solidFill>
              </a:rPr>
              <a:t>Qué es un chopo cabecero</a:t>
            </a:r>
            <a:r>
              <a:rPr lang="es-ES" sz="3200">
                <a:solidFill>
                  <a:srgbClr val="006600"/>
                </a:solidFill>
              </a:rPr>
              <a:t>?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2735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400">
                <a:solidFill>
                  <a:srgbClr val="006600"/>
                </a:solidFill>
              </a:rPr>
              <a:t>Morfología</a:t>
            </a:r>
          </a:p>
        </p:txBody>
      </p:sp>
      <p:pic>
        <p:nvPicPr>
          <p:cNvPr id="10244" name="Picture 4" descr="CHABIER3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21275" y="765175"/>
            <a:ext cx="3582988" cy="532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68313" y="1844675"/>
            <a:ext cx="33766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Tronco</a:t>
            </a: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Cabeza</a:t>
            </a: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Ramas principales (vigas)</a:t>
            </a: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592138" y="6256338"/>
            <a:ext cx="75969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6600"/>
                </a:solidFill>
              </a:rPr>
              <a:t>Cada árbol, un tallar en altura que rebrota tras cada </a:t>
            </a:r>
            <a:r>
              <a:rPr lang="es-ES" b="1" dirty="0" smtClean="0">
                <a:solidFill>
                  <a:srgbClr val="006600"/>
                </a:solidFill>
              </a:rPr>
              <a:t>desmoche </a:t>
            </a:r>
            <a:r>
              <a:rPr lang="es-ES" b="1" dirty="0">
                <a:solidFill>
                  <a:srgbClr val="006600"/>
                </a:solidFill>
              </a:rPr>
              <a:t>…..</a:t>
            </a:r>
            <a:endParaRPr lang="es-ES_tradnl" b="1" dirty="0">
              <a:solidFill>
                <a:srgbClr val="006600"/>
              </a:solidFill>
            </a:endParaRPr>
          </a:p>
        </p:txBody>
      </p:sp>
      <p:sp>
        <p:nvSpPr>
          <p:cNvPr id="15367" name="Rectangle 9"/>
          <p:cNvSpPr>
            <a:spLocks noChangeArrowheads="1"/>
          </p:cNvSpPr>
          <p:nvPr/>
        </p:nvSpPr>
        <p:spPr bwMode="auto">
          <a:xfrm>
            <a:off x="539750" y="3141663"/>
            <a:ext cx="348297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400">
                <a:solidFill>
                  <a:srgbClr val="006600"/>
                </a:solidFill>
              </a:rPr>
              <a:t>Denominación popular</a:t>
            </a:r>
          </a:p>
          <a:p>
            <a:pPr>
              <a:buFont typeface="Wingdings" pitchFamily="2" charset="2"/>
              <a:buNone/>
            </a:pPr>
            <a:endParaRPr lang="es-ES" sz="24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Cabeceros</a:t>
            </a: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Camochos</a:t>
            </a: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Mochones</a:t>
            </a: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Chopas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None/>
            </a:pPr>
            <a:endParaRPr lang="es-ES" sz="240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55576" y="404664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 clima mediterráneo de montaña </a:t>
            </a:r>
            <a:endParaRPr lang="es-ES" sz="2800" dirty="0">
              <a:solidFill>
                <a:srgbClr val="006600"/>
              </a:solidFill>
            </a:endParaRPr>
          </a:p>
        </p:txBody>
      </p:sp>
      <p:pic>
        <p:nvPicPr>
          <p:cNvPr id="7" name="Picture 8" descr="pluviometri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6" y="1683519"/>
            <a:ext cx="9063644" cy="368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95536" y="6165304"/>
            <a:ext cx="840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Precipitaciones por debajo de lo esperable según su altitud</a:t>
            </a:r>
            <a:endParaRPr lang="es-ES" sz="24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55576" y="404664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 clima mediterráneo de montaña </a:t>
            </a:r>
            <a:endParaRPr lang="es-ES" sz="2800" dirty="0">
              <a:solidFill>
                <a:srgbClr val="0066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411760" y="6237312"/>
            <a:ext cx="448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Con gran irregularidad anual …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72771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3995936" y="1052736"/>
            <a:ext cx="384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http://saih.chj.es/chj/saih/glayer?t=p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267744" y="332656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 clima mediterráneo de montaña </a:t>
            </a:r>
            <a:endParaRPr lang="es-ES" sz="2800" dirty="0">
              <a:solidFill>
                <a:srgbClr val="0066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36096" y="5445224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U</a:t>
            </a:r>
            <a:r>
              <a:rPr lang="es-ES" sz="2400" dirty="0" smtClean="0">
                <a:solidFill>
                  <a:srgbClr val="006600"/>
                </a:solidFill>
              </a:rPr>
              <a:t>n </a:t>
            </a:r>
            <a:r>
              <a:rPr lang="es-ES" sz="2400" dirty="0" smtClean="0">
                <a:solidFill>
                  <a:srgbClr val="006600"/>
                </a:solidFill>
              </a:rPr>
              <a:t>territorio frío …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77826" name="Picture 2" descr="C:\Users\cdejaime\Documents\Cabeceros\PCCCAA\Imágenes\Meteorología\Lluvia\Mapa Aragón\mapa térmico Aragó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167" y="836712"/>
            <a:ext cx="4407171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475656" y="476672"/>
            <a:ext cx="5905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 clima mediterráneo de montaña </a:t>
            </a:r>
            <a:endParaRPr lang="es-ES" sz="2800" dirty="0">
              <a:solidFill>
                <a:srgbClr val="006600"/>
              </a:solidFill>
            </a:endParaRPr>
          </a:p>
        </p:txBody>
      </p:sp>
      <p:pic>
        <p:nvPicPr>
          <p:cNvPr id="79874" name="Picture 2" descr="C:\Users\cdejaime\Documents\Cabeceros\PCCCAA\Imágenes\Meteorología\Lluvia\Mapa Aragón\perfil temperatu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36" y="1340768"/>
            <a:ext cx="8853052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Series de vegetación del piso </a:t>
            </a:r>
            <a:r>
              <a:rPr lang="es-ES" sz="2400" dirty="0" err="1" smtClean="0">
                <a:solidFill>
                  <a:srgbClr val="006600"/>
                </a:solidFill>
              </a:rPr>
              <a:t>supramediterráneo</a:t>
            </a:r>
            <a:r>
              <a:rPr lang="es-ES" sz="2400" dirty="0" smtClean="0">
                <a:solidFill>
                  <a:srgbClr val="006600"/>
                </a:solidFill>
              </a:rPr>
              <a:t>:</a:t>
            </a:r>
          </a:p>
        </p:txBody>
      </p:sp>
      <p:pic>
        <p:nvPicPr>
          <p:cNvPr id="69635" name="Picture 3" descr="C:\Users\cdejaime\Documents\Cabeceros\PCCCAA\Imágenes\Paisajes\Cedrillas\El Rebollar\P105022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6611888" cy="4958916"/>
          </a:xfrm>
          <a:prstGeom prst="rect">
            <a:avLst/>
          </a:prstGeom>
          <a:noFill/>
        </p:spPr>
      </p:pic>
      <p:pic>
        <p:nvPicPr>
          <p:cNvPr id="5" name="Picture 2" descr="C:\Users\cdejaime\Pictures\Flora Ibérica\Fagáceas\Rebollo\Dsc_0196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08720"/>
            <a:ext cx="2835456" cy="1885578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2915816" y="6237312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Rebollares (o quejigares)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Series de vegetación del piso </a:t>
            </a:r>
            <a:r>
              <a:rPr lang="es-ES" sz="2400" dirty="0" err="1" smtClean="0">
                <a:solidFill>
                  <a:srgbClr val="006600"/>
                </a:solidFill>
              </a:rPr>
              <a:t>supramediterráneo</a:t>
            </a:r>
            <a:r>
              <a:rPr lang="es-ES" sz="2400" dirty="0" smtClean="0">
                <a:solidFill>
                  <a:srgbClr val="006600"/>
                </a:solidFill>
              </a:rPr>
              <a:t>: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563888" y="6237312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Sabinares albares</a:t>
            </a:r>
          </a:p>
        </p:txBody>
      </p:sp>
      <p:pic>
        <p:nvPicPr>
          <p:cNvPr id="71682" name="Picture 2" descr="C:\Users\cdejaime\Documents\Cabeceros\PCCCAA\Imágenes\Paisajes\Cedrillas\El Rebollar\P1050233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49896"/>
            <a:ext cx="6840760" cy="5130570"/>
          </a:xfrm>
          <a:prstGeom prst="rect">
            <a:avLst/>
          </a:prstGeom>
          <a:noFill/>
        </p:spPr>
      </p:pic>
      <p:pic>
        <p:nvPicPr>
          <p:cNvPr id="71683" name="Picture 3" descr="C:\Users\cdejaime\Pictures\Flora Ibérica\Cupresáceas\Juniperus thurifera\Dsc_9065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440966" y="1391175"/>
            <a:ext cx="2880321" cy="1915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Etapas regresivas del rebollar y del sabinar albar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267744" y="6237312"/>
            <a:ext cx="504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Matorrales de </a:t>
            </a:r>
            <a:r>
              <a:rPr lang="es-ES" b="1" dirty="0" err="1" smtClean="0">
                <a:solidFill>
                  <a:srgbClr val="006600"/>
                </a:solidFill>
              </a:rPr>
              <a:t>guillomera</a:t>
            </a:r>
            <a:r>
              <a:rPr lang="es-ES" b="1" dirty="0" smtClean="0">
                <a:solidFill>
                  <a:srgbClr val="006600"/>
                </a:solidFill>
              </a:rPr>
              <a:t> con enebro común</a:t>
            </a:r>
          </a:p>
        </p:txBody>
      </p:sp>
      <p:pic>
        <p:nvPicPr>
          <p:cNvPr id="70658" name="Picture 2" descr="C:\Users\cdejaime\Documents\Cabeceros\PCCCAA\Imágenes\Paisajes\Aguilar del Alfambra\Pozo del Contador\P1060406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6906344" cy="5179758"/>
          </a:xfrm>
          <a:prstGeom prst="rect">
            <a:avLst/>
          </a:prstGeom>
          <a:noFill/>
        </p:spPr>
      </p:pic>
      <p:pic>
        <p:nvPicPr>
          <p:cNvPr id="9" name="Picture 7" descr="DSC_78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5880" y="836712"/>
            <a:ext cx="303209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Etapas regresivas del rebollar y del sabinar albar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043608" y="6237312"/>
            <a:ext cx="7109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Matorrales abiertos de salvia común, espliego, ajedrea y erizo</a:t>
            </a:r>
          </a:p>
        </p:txBody>
      </p:sp>
      <p:pic>
        <p:nvPicPr>
          <p:cNvPr id="8" name="Picture 7" descr="DSC_79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335711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C:\Users\cdejaime\Pictures\Flora Ibérica\Labiadas\Lavandula latifolia\Lavandula latifol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08720"/>
            <a:ext cx="2952328" cy="2236254"/>
          </a:xfrm>
          <a:prstGeom prst="rect">
            <a:avLst/>
          </a:prstGeom>
          <a:noFill/>
        </p:spPr>
      </p:pic>
      <p:pic>
        <p:nvPicPr>
          <p:cNvPr id="72707" name="Picture 3" descr="C:\Users\cdejaime\Documents\Cabeceros\PCCCAA\Imágenes\Flora y vegetación\Lamiaceae\Satureja\Satureja montana\P1030057 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356992"/>
            <a:ext cx="3377952" cy="2533464"/>
          </a:xfrm>
          <a:prstGeom prst="rect">
            <a:avLst/>
          </a:prstGeom>
          <a:noFill/>
        </p:spPr>
      </p:pic>
      <p:pic>
        <p:nvPicPr>
          <p:cNvPr id="72708" name="Picture 4" descr="C:\Users\cdejaime\Documents\Cabeceros\PCCCAA\Imágenes\Flora y vegetación\Fabaceae\Erinacea\Erinacea anthyllis\Dsc_4676 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7" y="3429000"/>
            <a:ext cx="3528393" cy="2490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Etapas regresivas del rebollar y del sabinar albar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067944" y="6237312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Páramos</a:t>
            </a:r>
          </a:p>
        </p:txBody>
      </p:sp>
      <p:pic>
        <p:nvPicPr>
          <p:cNvPr id="73730" name="Picture 2" descr="C:\Users\cdejaime\Documents\Cabeceros\PCCCAA\Imágenes\Paisajes\Aguilar del Alfambra\Loma de la Cueva\P1060510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6762328" cy="507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Series de vegetación del piso </a:t>
            </a:r>
            <a:r>
              <a:rPr lang="es-ES" sz="2400" dirty="0" err="1" smtClean="0">
                <a:solidFill>
                  <a:srgbClr val="006600"/>
                </a:solidFill>
              </a:rPr>
              <a:t>oromediterráneo</a:t>
            </a:r>
            <a:r>
              <a:rPr lang="es-ES" sz="2400" dirty="0" smtClean="0">
                <a:solidFill>
                  <a:srgbClr val="006600"/>
                </a:solidFill>
              </a:rPr>
              <a:t>: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835696" y="6237312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Pinares albares (pino royo) con enebro común</a:t>
            </a:r>
          </a:p>
        </p:txBody>
      </p:sp>
      <p:pic>
        <p:nvPicPr>
          <p:cNvPr id="74754" name="Picture 2" descr="C:\Users\cdejaime\Documents\Cabeceros\PCCCAA\Imágenes\Paisajes\Monteagudo del Castillo\El Salador\P103073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908720"/>
            <a:ext cx="681675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698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¿Qué es un chopo cabecero?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95288" y="981075"/>
            <a:ext cx="8424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Gestión tradicional y cambios en la vida del árbol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23850" y="2924175"/>
            <a:ext cx="2087563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Plantación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Formación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Escamonda productiva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</p:txBody>
      </p:sp>
      <p:pic>
        <p:nvPicPr>
          <p:cNvPr id="9222" name="Picture 2" descr="C:\Documents and Settings\Chabier\Mis documentos\Cabeceros\Imágenes\Corología\Pancrudo\Godos\DSC_932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00338" y="1989138"/>
            <a:ext cx="2776537" cy="417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Picture 3" descr="C:\Documents and Settings\Chabier\Mis documentos\Cabeceros\Imágenes\Selección de fotos para artículos cabeceros\Magia de Viajar\2G Escamondado.t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1863" y="1989138"/>
            <a:ext cx="2863850" cy="4202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Etapas regresivas del pinar albar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259632" y="6309320"/>
            <a:ext cx="6545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Sabinares rastreros con enebro sobre sustratos rocosos</a:t>
            </a:r>
          </a:p>
        </p:txBody>
      </p:sp>
      <p:pic>
        <p:nvPicPr>
          <p:cNvPr id="75780" name="Picture 4" descr="C:\Users\cdejaime\Documents\Cabeceros\PCCCAA\Imágenes\Paisajes\Gúdar\Las Motorritas\P1030460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0728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7164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Etapas regresivas del pinar albar</a:t>
            </a:r>
          </a:p>
        </p:txBody>
      </p:sp>
      <p:sp>
        <p:nvSpPr>
          <p:cNvPr id="7" name="6 Rectángulo"/>
          <p:cNvSpPr/>
          <p:nvPr/>
        </p:nvSpPr>
        <p:spPr>
          <a:xfrm>
            <a:off x="2627784" y="6237312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Praderas sobre sustratos arcillosos</a:t>
            </a:r>
          </a:p>
        </p:txBody>
      </p:sp>
      <p:pic>
        <p:nvPicPr>
          <p:cNvPr id="75779" name="Picture 3" descr="C:\Users\cdejaime\Documents\Cabeceros\PCCCAA\Imágenes\Paisajes\Gúdar\Las Motorritas\P103049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947925" cy="5210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7487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Hacia el Parque Cultural del Chopo Cabecero del Alto Alfambra 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1835150" y="6165850"/>
            <a:ext cx="57610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 La cabecera del valle del Alfambra</a:t>
            </a:r>
            <a:endParaRPr lang="es-E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0900" name="Picture 2" descr="C:\Users\cdejaime\Documents\Cabeceros\PCCCAA\Documentos organización\Cartografía\mapa 1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33600"/>
            <a:ext cx="4668837" cy="344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901" name="Picture 3" descr="C:\Users\cdejaime\Documents\Cabeceros\PCCCAA\Documentos organización\Cartografía\rí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00" y="2133600"/>
            <a:ext cx="420370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332656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Hidrología: el río Alfambra</a:t>
            </a:r>
          </a:p>
        </p:txBody>
      </p:sp>
      <p:pic>
        <p:nvPicPr>
          <p:cNvPr id="5" name="Picture 2" descr="C:\Users\cdejaime\Documents\Cabeceros\PCCCAA\Blog\mapa cuenca río Alfambr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86385"/>
            <a:ext cx="7200800" cy="5138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411760" y="40466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Hidrología del Alfambra</a:t>
            </a:r>
          </a:p>
        </p:txBody>
      </p:sp>
      <p:pic>
        <p:nvPicPr>
          <p:cNvPr id="76802" name="Picture 2" descr="C:\Users\cdejaime\Documents\Cabeceros\PCCCAA\Imágenes\Hidrología\caudales medios anuales Alfambra en Teruel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76772"/>
            <a:ext cx="8568952" cy="4284476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971600" y="6165304"/>
            <a:ext cx="74168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solidFill>
                  <a:srgbClr val="006600"/>
                </a:solidFill>
              </a:rPr>
              <a:t>Escaso caudal: en </a:t>
            </a:r>
            <a:r>
              <a:rPr lang="es-ES" sz="2200" dirty="0" err="1" smtClean="0">
                <a:solidFill>
                  <a:srgbClr val="006600"/>
                </a:solidFill>
              </a:rPr>
              <a:t>Villalba</a:t>
            </a:r>
            <a:r>
              <a:rPr lang="es-ES" sz="2200" dirty="0" smtClean="0">
                <a:solidFill>
                  <a:srgbClr val="006600"/>
                </a:solidFill>
              </a:rPr>
              <a:t> Alta, módulo anual de 0,92 m</a:t>
            </a:r>
            <a:r>
              <a:rPr lang="es-ES" sz="2200" baseline="30000" dirty="0" smtClean="0">
                <a:solidFill>
                  <a:srgbClr val="006600"/>
                </a:solidFill>
              </a:rPr>
              <a:t>3</a:t>
            </a:r>
            <a:endParaRPr lang="es-ES" sz="22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411760" y="40466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Hidrología del Alfambra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547664" y="6237312"/>
            <a:ext cx="6120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solidFill>
                  <a:srgbClr val="006600"/>
                </a:solidFill>
              </a:rPr>
              <a:t>Aguas altas enero-junio con máximo primaveral</a:t>
            </a:r>
          </a:p>
        </p:txBody>
      </p:sp>
      <p:pic>
        <p:nvPicPr>
          <p:cNvPr id="77826" name="Picture 2" descr="C:\Users\cdejaime\Documents\Cabeceros\Imágenes\Corología\Alfambra\Aguilar del Alfambra\Chusé Lois (hay más en el CD) 2013\P4204215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980728"/>
            <a:ext cx="6618312" cy="496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411760" y="40466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Hidrología del Alfambra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3528" y="6165304"/>
            <a:ext cx="82089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solidFill>
                  <a:srgbClr val="006600"/>
                </a:solidFill>
              </a:rPr>
              <a:t>Mínimo estival acusado, con julio-agosto seco, salvo tormentas</a:t>
            </a:r>
          </a:p>
        </p:txBody>
      </p:sp>
      <p:pic>
        <p:nvPicPr>
          <p:cNvPr id="78850" name="Picture 2" descr="C:\Users\cdejaime\Documents\Cabeceros\PCCCAA\Imágenes\Paisajes\Aguilar del Alfambra\Pozo del Contador\P1060412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6762328" cy="5071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755576" y="54868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Hidrología del Alfambra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3528" y="5589240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Durante tormentas locales intensas el caudal medio se multiplica por 50</a:t>
            </a:r>
          </a:p>
        </p:txBody>
      </p:sp>
      <p:pic>
        <p:nvPicPr>
          <p:cNvPr id="79874" name="Picture 2" descr="C:\Users\cdejaime\Documents\Cabeceros\PCCCAA\Imágenes\Hidrología\módulo 2017-2018 Alfambra en Villalba Al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384" y="1412777"/>
            <a:ext cx="8693946" cy="3888432"/>
          </a:xfrm>
          <a:prstGeom prst="rect">
            <a:avLst/>
          </a:prstGeom>
          <a:noFill/>
        </p:spPr>
      </p:pic>
      <p:pic>
        <p:nvPicPr>
          <p:cNvPr id="79875" name="Picture 3" descr="C:\Users\cdejaime\Documents\Cabeceros\PCCCAA\Imágenes\Hidrología\Imagen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466" y="404664"/>
            <a:ext cx="4000444" cy="2520280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755576" y="6309320"/>
            <a:ext cx="739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Uno de los ríos ibéricos de mayor longitud y con régimen natural</a:t>
            </a:r>
            <a:endParaRPr lang="es-ES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899592" y="332656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 poblamiento muy antiguo …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187624" y="5589240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Instrumentos líticos: lascas, raspadores, perforadores …</a:t>
            </a:r>
          </a:p>
        </p:txBody>
      </p:sp>
      <p:pic>
        <p:nvPicPr>
          <p:cNvPr id="80898" name="Picture 2" descr="Resultado de imagen de lascas retocad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817991"/>
            <a:ext cx="3168352" cy="2699437"/>
          </a:xfrm>
          <a:prstGeom prst="rect">
            <a:avLst/>
          </a:prstGeom>
          <a:noFill/>
        </p:spPr>
      </p:pic>
      <p:pic>
        <p:nvPicPr>
          <p:cNvPr id="80900" name="Picture 4" descr="Resultado de imagen de raspador carena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052736"/>
            <a:ext cx="2808312" cy="2270053"/>
          </a:xfrm>
          <a:prstGeom prst="rect">
            <a:avLst/>
          </a:prstGeom>
          <a:noFill/>
        </p:spPr>
      </p:pic>
      <p:pic>
        <p:nvPicPr>
          <p:cNvPr id="80902" name="Picture 6" descr="Resultado de imagen de perforador de síle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429000"/>
            <a:ext cx="2879643" cy="2159732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467544" y="6165304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solidFill>
                  <a:srgbClr val="006600"/>
                </a:solidFill>
              </a:rPr>
              <a:t>Yacimiento del barranco de la Tejería en Monteagudo del Castillo. Paleolítico Superior (5.000 </a:t>
            </a:r>
            <a:r>
              <a:rPr lang="es-ES" sz="2200" dirty="0" err="1" smtClean="0">
                <a:solidFill>
                  <a:srgbClr val="006600"/>
                </a:solidFill>
              </a:rPr>
              <a:t>a.C</a:t>
            </a:r>
            <a:r>
              <a:rPr lang="es-ES" sz="2200" dirty="0" smtClean="0">
                <a:solidFill>
                  <a:srgbClr val="0066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899592" y="332656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Y en la Edad del Hierro …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67544" y="908720"/>
            <a:ext cx="842493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Transición Bronce-Hierro I </a:t>
            </a:r>
          </a:p>
          <a:p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Los </a:t>
            </a:r>
            <a:r>
              <a:rPr lang="es-ES" sz="2000" dirty="0" err="1" smtClean="0">
                <a:solidFill>
                  <a:srgbClr val="006600"/>
                </a:solidFill>
              </a:rPr>
              <a:t>Vallejos</a:t>
            </a:r>
            <a:r>
              <a:rPr lang="es-ES" sz="2000" dirty="0" smtClean="0">
                <a:solidFill>
                  <a:srgbClr val="006600"/>
                </a:solidFill>
              </a:rPr>
              <a:t>, Mirador de </a:t>
            </a:r>
            <a:r>
              <a:rPr lang="es-ES" sz="2000" dirty="0" err="1" smtClean="0">
                <a:solidFill>
                  <a:srgbClr val="006600"/>
                </a:solidFill>
              </a:rPr>
              <a:t>Castelejo</a:t>
            </a:r>
            <a:r>
              <a:rPr lang="es-ES" sz="2000" dirty="0" smtClean="0">
                <a:solidFill>
                  <a:srgbClr val="006600"/>
                </a:solidFill>
              </a:rPr>
              <a:t>, Rambla del Cerro y La Muela. Galve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r>
              <a:rPr lang="es-ES" sz="2400" dirty="0" smtClean="0">
                <a:solidFill>
                  <a:srgbClr val="006600"/>
                </a:solidFill>
              </a:rPr>
              <a:t>Hierro I y II </a:t>
            </a:r>
          </a:p>
          <a:p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Cruz de los </a:t>
            </a:r>
            <a:r>
              <a:rPr lang="es-ES" sz="2000" dirty="0" err="1" smtClean="0">
                <a:solidFill>
                  <a:srgbClr val="006600"/>
                </a:solidFill>
              </a:rPr>
              <a:t>Vallejos</a:t>
            </a:r>
            <a:r>
              <a:rPr lang="es-ES" sz="2000" dirty="0" smtClean="0">
                <a:solidFill>
                  <a:srgbClr val="006600"/>
                </a:solidFill>
              </a:rPr>
              <a:t>, El </a:t>
            </a:r>
            <a:r>
              <a:rPr lang="es-ES" sz="2000" dirty="0" err="1" smtClean="0">
                <a:solidFill>
                  <a:srgbClr val="006600"/>
                </a:solidFill>
              </a:rPr>
              <a:t>Galarcho</a:t>
            </a:r>
            <a:r>
              <a:rPr lang="es-ES" sz="2000" dirty="0" smtClean="0">
                <a:solidFill>
                  <a:srgbClr val="006600"/>
                </a:solidFill>
              </a:rPr>
              <a:t>, Corral de la Hoya, </a:t>
            </a:r>
            <a:r>
              <a:rPr lang="es-ES" sz="2000" dirty="0" err="1" smtClean="0">
                <a:solidFill>
                  <a:srgbClr val="006600"/>
                </a:solidFill>
              </a:rPr>
              <a:t>Cabecico</a:t>
            </a:r>
            <a:r>
              <a:rPr lang="es-ES" sz="2000" dirty="0" smtClean="0">
                <a:solidFill>
                  <a:srgbClr val="006600"/>
                </a:solidFill>
              </a:rPr>
              <a:t> de los Moros, El </a:t>
            </a:r>
            <a:r>
              <a:rPr lang="es-ES" sz="2000" dirty="0" err="1" smtClean="0">
                <a:solidFill>
                  <a:srgbClr val="006600"/>
                </a:solidFill>
              </a:rPr>
              <a:t>Masico</a:t>
            </a:r>
            <a:r>
              <a:rPr lang="es-ES" sz="2000" dirty="0" smtClean="0">
                <a:solidFill>
                  <a:srgbClr val="006600"/>
                </a:solidFill>
              </a:rPr>
              <a:t>. Galve</a:t>
            </a: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Fuenduriente</a:t>
            </a:r>
            <a:r>
              <a:rPr lang="es-ES" sz="2000" dirty="0" smtClean="0">
                <a:solidFill>
                  <a:srgbClr val="006600"/>
                </a:solidFill>
              </a:rPr>
              <a:t>. Aguilar del Alfambra</a:t>
            </a: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Peña de las Diez. Monteagudo del Castillo</a:t>
            </a: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Castillo. Cedrillas</a:t>
            </a: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Las </a:t>
            </a:r>
            <a:r>
              <a:rPr lang="es-ES" sz="2000" dirty="0" err="1" smtClean="0">
                <a:solidFill>
                  <a:srgbClr val="006600"/>
                </a:solidFill>
              </a:rPr>
              <a:t>Cambrillas</a:t>
            </a:r>
            <a:r>
              <a:rPr lang="es-ES" sz="2000" dirty="0" smtClean="0">
                <a:solidFill>
                  <a:srgbClr val="006600"/>
                </a:solidFill>
              </a:rPr>
              <a:t>. Camarillas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569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¿Qué es un chopo cabecero? </a:t>
            </a:r>
            <a:endParaRPr lang="es-ES" sz="3400">
              <a:solidFill>
                <a:srgbClr val="006600"/>
              </a:solidFill>
            </a:endParaRPr>
          </a:p>
        </p:txBody>
      </p:sp>
      <p:pic>
        <p:nvPicPr>
          <p:cNvPr id="80899" name="Picture 5" descr="leñica para el invierno  1968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71775" y="1628775"/>
            <a:ext cx="6119813" cy="427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306638" y="6237288"/>
            <a:ext cx="4159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>
                <a:solidFill>
                  <a:srgbClr val="006600"/>
                </a:solidFill>
              </a:rPr>
              <a:t>Piedrahita (Alto Aguasvivas), año 1968</a:t>
            </a:r>
            <a:endParaRPr lang="es-ES_tradnl">
              <a:solidFill>
                <a:srgbClr val="006600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76238" y="927100"/>
            <a:ext cx="6815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>
                <a:solidFill>
                  <a:srgbClr val="006600"/>
                </a:solidFill>
              </a:rPr>
              <a:t>Gestión tradicional y cambios en la vida del árbol</a:t>
            </a:r>
          </a:p>
        </p:txBody>
      </p:sp>
      <p:sp>
        <p:nvSpPr>
          <p:cNvPr id="17414" name="Text Box 5"/>
          <p:cNvSpPr txBox="1">
            <a:spLocks noChangeArrowheads="1"/>
          </p:cNvSpPr>
          <p:nvPr/>
        </p:nvSpPr>
        <p:spPr bwMode="auto">
          <a:xfrm>
            <a:off x="179388" y="2565400"/>
            <a:ext cx="252095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Plantación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Forma</a:t>
            </a:r>
            <a:r>
              <a:rPr lang="es-ES_tradnl" sz="2000">
                <a:solidFill>
                  <a:srgbClr val="006600"/>
                </a:solidFill>
              </a:rPr>
              <a:t>ció</a:t>
            </a:r>
            <a:r>
              <a:rPr lang="es-ES" sz="2000">
                <a:solidFill>
                  <a:srgbClr val="006600"/>
                </a:solidFill>
              </a:rPr>
              <a:t>n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</a:t>
            </a:r>
            <a:r>
              <a:rPr lang="es-ES_tradnl" sz="2000">
                <a:solidFill>
                  <a:srgbClr val="006600"/>
                </a:solidFill>
              </a:rPr>
              <a:t>P</a:t>
            </a:r>
            <a:r>
              <a:rPr lang="es-ES" sz="2000">
                <a:solidFill>
                  <a:srgbClr val="006600"/>
                </a:solidFill>
              </a:rPr>
              <a:t>oda productiva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endParaRPr lang="es-ES" sz="200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699792" y="6237312"/>
            <a:ext cx="39604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solidFill>
                  <a:srgbClr val="006600"/>
                </a:solidFill>
              </a:rPr>
              <a:t>Las </a:t>
            </a:r>
            <a:r>
              <a:rPr lang="es-ES" sz="2200" dirty="0" err="1" smtClean="0">
                <a:solidFill>
                  <a:srgbClr val="006600"/>
                </a:solidFill>
              </a:rPr>
              <a:t>Cambrillas</a:t>
            </a:r>
            <a:r>
              <a:rPr lang="es-ES" sz="2200" dirty="0" smtClean="0">
                <a:solidFill>
                  <a:srgbClr val="006600"/>
                </a:solidFill>
              </a:rPr>
              <a:t> en Camarillas</a:t>
            </a:r>
          </a:p>
        </p:txBody>
      </p:sp>
      <p:pic>
        <p:nvPicPr>
          <p:cNvPr id="210946" name="Picture 2" descr="C:\Users\cdejaime\Documents\Cabeceros\PCCCAA\Imágenes\Arqueología\Camarillas\Las Cambrillas\Cimientos viviendas\P106002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01924"/>
            <a:ext cx="6480720" cy="4860540"/>
          </a:xfrm>
          <a:prstGeom prst="rect">
            <a:avLst/>
          </a:prstGeom>
          <a:noFill/>
        </p:spPr>
      </p:pic>
      <p:pic>
        <p:nvPicPr>
          <p:cNvPr id="210947" name="Picture 3" descr="C:\Users\cdejaime\Documents\Cabeceros\PCCCAA\Imágenes\Arqueología\Camarillas\Las Cambrillas\Tesela funeraria\P1060022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9752" y="404664"/>
            <a:ext cx="2688299" cy="201622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7164288" y="249289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006600"/>
                </a:solidFill>
              </a:rPr>
              <a:t>Estela funeraria</a:t>
            </a:r>
            <a:endParaRPr lang="es-ES" sz="16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611560" y="47667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con numerosos de la época ibérica …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67544" y="1196752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Desde el siglo VI a.C. hasta el cambio de era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Dos pueblos con diferencias culturales: íberos y celtíberos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Desarrollo de la agricultura: cereal, ovino y caprino. Excedentes de alimentos. Introducción de nuevos cultivos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Intercambios comerciales con fenicios y griegos (litoral mediterráneo)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Surge una aristocracia rural que acumula bienes propios y ajenos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Cambios culturales paulatinos por influencia exterior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Dominio de la cerámica a torno y fundición y forja de hierro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Aparición del artesanado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3131840" y="6237312"/>
            <a:ext cx="28083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solidFill>
                  <a:srgbClr val="006600"/>
                </a:solidFill>
              </a:rPr>
              <a:t>La Muela de Jorcas</a:t>
            </a:r>
          </a:p>
        </p:txBody>
      </p:sp>
      <p:pic>
        <p:nvPicPr>
          <p:cNvPr id="209922" name="Picture 2" descr="C:\Users\cdejaime\Documents\Cabeceros\PCCCAA\Imágenes\Arqueología\Jorcas\La Muela\ortofoto Muela Jorc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5900"/>
            <a:ext cx="6912768" cy="4277890"/>
          </a:xfrm>
          <a:prstGeom prst="rect">
            <a:avLst/>
          </a:prstGeom>
          <a:noFill/>
        </p:spPr>
      </p:pic>
      <p:pic>
        <p:nvPicPr>
          <p:cNvPr id="209923" name="Picture 3" descr="C:\Users\cdejaime\Documents\Cabeceros\PCCCAA\Imágenes\Arqueología\Jorcas\La Muela\torqu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537401"/>
            <a:ext cx="3024336" cy="2058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699792" y="6237312"/>
            <a:ext cx="36724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solidFill>
                  <a:srgbClr val="006600"/>
                </a:solidFill>
              </a:rPr>
              <a:t>La Muela de </a:t>
            </a:r>
            <a:r>
              <a:rPr lang="es-ES" sz="2200" dirty="0" err="1" smtClean="0">
                <a:solidFill>
                  <a:srgbClr val="006600"/>
                </a:solidFill>
              </a:rPr>
              <a:t>Alle</a:t>
            </a:r>
            <a:r>
              <a:rPr lang="es-ES" sz="2200" dirty="0" smtClean="0">
                <a:solidFill>
                  <a:srgbClr val="006600"/>
                </a:solidFill>
              </a:rPr>
              <a:t> (</a:t>
            </a:r>
            <a:r>
              <a:rPr lang="es-ES" sz="2200" dirty="0" err="1" smtClean="0">
                <a:solidFill>
                  <a:srgbClr val="006600"/>
                </a:solidFill>
              </a:rPr>
              <a:t>Allepuz</a:t>
            </a:r>
            <a:r>
              <a:rPr lang="es-ES" sz="2200" dirty="0" smtClean="0">
                <a:solidFill>
                  <a:srgbClr val="006600"/>
                </a:solidFill>
              </a:rPr>
              <a:t>)</a:t>
            </a:r>
          </a:p>
        </p:txBody>
      </p:sp>
      <p:pic>
        <p:nvPicPr>
          <p:cNvPr id="211970" name="Picture 2" descr="C:\Users\cdejaime\Documents\Cabeceros\PCCCAA\Imágenes\Arqueología\Allepuz\Muela de Alle\P1040797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906344" cy="5179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611560" y="47667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y romana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467544" y="2204864"/>
            <a:ext cx="82809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Desde el siglo II a.C. hasta el siglo V d. C.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Etapa de conquista (218 a.C.-49 a.C.) de los pueblos autóctonos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Integración en la vida romana (s. I a.C.-III d. C.): auge de la ciudad, la administración y las comunicaciones . </a:t>
            </a:r>
            <a:r>
              <a:rPr lang="es-ES" sz="2000" dirty="0" err="1" smtClean="0">
                <a:solidFill>
                  <a:srgbClr val="006600"/>
                </a:solidFill>
              </a:rPr>
              <a:t>Damaniu</a:t>
            </a:r>
            <a:r>
              <a:rPr lang="es-ES" sz="2000" dirty="0" smtClean="0">
                <a:solidFill>
                  <a:srgbClr val="006600"/>
                </a:solidFill>
              </a:rPr>
              <a:t> (Hinojosa de </a:t>
            </a:r>
            <a:r>
              <a:rPr lang="es-ES" sz="2000" dirty="0" err="1" smtClean="0">
                <a:solidFill>
                  <a:srgbClr val="006600"/>
                </a:solidFill>
              </a:rPr>
              <a:t>Jarque</a:t>
            </a:r>
            <a:r>
              <a:rPr lang="es-ES" sz="2000" dirty="0" smtClean="0">
                <a:solidFill>
                  <a:srgbClr val="006600"/>
                </a:solidFill>
              </a:rPr>
              <a:t>)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Desarrollo de las villas en el medio rural (s. III-V </a:t>
            </a:r>
            <a:r>
              <a:rPr lang="es-ES" sz="2000" dirty="0" err="1" smtClean="0">
                <a:solidFill>
                  <a:srgbClr val="006600"/>
                </a:solidFill>
              </a:rPr>
              <a:t>d.C</a:t>
            </a:r>
            <a:r>
              <a:rPr lang="es-ES" sz="2000" dirty="0" smtClean="0">
                <a:solidFill>
                  <a:srgbClr val="006600"/>
                </a:solidFill>
              </a:rPr>
              <a:t>). Las Canales (Galve)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Otros yacimientos: El </a:t>
            </a:r>
            <a:r>
              <a:rPr lang="es-ES" sz="2000" dirty="0" err="1" smtClean="0">
                <a:solidFill>
                  <a:srgbClr val="006600"/>
                </a:solidFill>
              </a:rPr>
              <a:t>Cabecico</a:t>
            </a:r>
            <a:r>
              <a:rPr lang="es-ES" sz="2000" dirty="0" smtClean="0">
                <a:solidFill>
                  <a:srgbClr val="006600"/>
                </a:solidFill>
              </a:rPr>
              <a:t>, Partidas Altas y Mas de Bruno (Camarillas), Castillo (Cedrillas) y Base de la Muela (Galve)</a:t>
            </a:r>
          </a:p>
        </p:txBody>
      </p:sp>
      <p:pic>
        <p:nvPicPr>
          <p:cNvPr id="214018" name="Picture 2" descr="foto gran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76672"/>
            <a:ext cx="3240360" cy="2153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539552" y="332656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con muy escasos vestigios visigodos 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395536" y="2060848"/>
            <a:ext cx="84969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z="2200" dirty="0" smtClean="0">
                <a:solidFill>
                  <a:srgbClr val="006600"/>
                </a:solidFill>
              </a:rPr>
              <a:t> Desde el siglo VIII (714) hasta el siglo XII (1170)</a:t>
            </a:r>
          </a:p>
          <a:p>
            <a:pPr>
              <a:buFontTx/>
              <a:buChar char="-"/>
            </a:pPr>
            <a:endParaRPr lang="es-ES" sz="22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200" dirty="0" smtClean="0">
                <a:solidFill>
                  <a:srgbClr val="006600"/>
                </a:solidFill>
              </a:rPr>
              <a:t> Marca Superior (</a:t>
            </a:r>
            <a:r>
              <a:rPr lang="es-ES" sz="2200" dirty="0" err="1" smtClean="0">
                <a:solidFill>
                  <a:srgbClr val="006600"/>
                </a:solidFill>
              </a:rPr>
              <a:t>Saraqusta</a:t>
            </a:r>
            <a:r>
              <a:rPr lang="es-ES" sz="2200" dirty="0" smtClean="0">
                <a:solidFill>
                  <a:srgbClr val="006600"/>
                </a:solidFill>
              </a:rPr>
              <a:t>): zona de frontera con reinos cristianos y de gran autonomía. Sin núcleos urbanos de relieve.</a:t>
            </a:r>
          </a:p>
          <a:p>
            <a:r>
              <a:rPr lang="es-ES" sz="2200" dirty="0" smtClean="0">
                <a:solidFill>
                  <a:srgbClr val="0066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es-ES" sz="2200" dirty="0" smtClean="0">
                <a:solidFill>
                  <a:srgbClr val="006600"/>
                </a:solidFill>
              </a:rPr>
              <a:t> Califato de Córdoba. Conquista de </a:t>
            </a:r>
            <a:r>
              <a:rPr lang="es-ES" sz="2200" dirty="0" err="1" smtClean="0">
                <a:solidFill>
                  <a:srgbClr val="006600"/>
                </a:solidFill>
              </a:rPr>
              <a:t>Saraqusta</a:t>
            </a:r>
            <a:r>
              <a:rPr lang="es-ES" sz="2200" dirty="0" smtClean="0">
                <a:solidFill>
                  <a:srgbClr val="006600"/>
                </a:solidFill>
              </a:rPr>
              <a:t> por </a:t>
            </a:r>
            <a:r>
              <a:rPr lang="es-ES" sz="2200" dirty="0" err="1" smtClean="0">
                <a:solidFill>
                  <a:srgbClr val="006600"/>
                </a:solidFill>
              </a:rPr>
              <a:t>Abderrhaman</a:t>
            </a:r>
            <a:r>
              <a:rPr lang="es-ES" sz="2200" dirty="0" smtClean="0">
                <a:solidFill>
                  <a:srgbClr val="006600"/>
                </a:solidFill>
              </a:rPr>
              <a:t> III (937). Crece la importancia de Albarracín (Cora de </a:t>
            </a:r>
            <a:r>
              <a:rPr lang="es-ES" sz="2200" dirty="0" err="1" smtClean="0">
                <a:solidFill>
                  <a:srgbClr val="006600"/>
                </a:solidFill>
              </a:rPr>
              <a:t>Santaver</a:t>
            </a:r>
            <a:r>
              <a:rPr lang="es-ES" sz="2200" dirty="0" smtClean="0">
                <a:solidFill>
                  <a:srgbClr val="006600"/>
                </a:solidFill>
              </a:rPr>
              <a:t>, </a:t>
            </a:r>
            <a:r>
              <a:rPr lang="es-ES" sz="2200" dirty="0" err="1" smtClean="0">
                <a:solidFill>
                  <a:srgbClr val="006600"/>
                </a:solidFill>
              </a:rPr>
              <a:t>Santabariya</a:t>
            </a:r>
            <a:r>
              <a:rPr lang="es-ES" sz="2200" dirty="0" smtClean="0">
                <a:solidFill>
                  <a:srgbClr val="006600"/>
                </a:solidFill>
              </a:rPr>
              <a:t>) controlada por la familia Beni </a:t>
            </a:r>
            <a:r>
              <a:rPr lang="es-ES" sz="2200" dirty="0" err="1" smtClean="0">
                <a:solidFill>
                  <a:srgbClr val="006600"/>
                </a:solidFill>
              </a:rPr>
              <a:t>Razin</a:t>
            </a:r>
            <a:r>
              <a:rPr lang="es-ES" sz="2200" dirty="0" smtClean="0">
                <a:solidFill>
                  <a:srgbClr val="006600"/>
                </a:solidFill>
              </a:rPr>
              <a:t>.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980728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y una discreta abundancia de vestigios islámicos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90872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Economía basada en la agricultura y la ganadería (lana). 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Hasta el definitivo avance cristiano </a:t>
            </a:r>
          </a:p>
        </p:txBody>
      </p:sp>
      <p:pic>
        <p:nvPicPr>
          <p:cNvPr id="68610" name="Picture 2" descr="C:\Users\cdejaime\Documents\Cabeceros\PCCCAA\Imágenes\Ganadería\Camarillas\Ovino\P1060069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5826224" cy="4369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908720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 - Impulso a la ganadería con el acceso a los pastos del reino de Valencia  mediante trashumancia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Transformación intensa y paulatina del paisaje del Alto Alfambra</a:t>
            </a:r>
          </a:p>
          <a:p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Hasta el definitivo avance cristiano </a:t>
            </a:r>
          </a:p>
        </p:txBody>
      </p:sp>
      <p:pic>
        <p:nvPicPr>
          <p:cNvPr id="69634" name="Picture 2" descr="C:\Users\cdejaime\Documents\Cabeceros\PCCCAA\Imágenes\Ganadería\Gúdar\Ovino\Ovejas Motorritas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276872"/>
            <a:ext cx="5262520" cy="3727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908720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 - Creciente prosperidad, desarrollo económico  y demográfico</a:t>
            </a:r>
          </a:p>
          <a:p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860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Intensas relaciones con el reino de Valencia</a:t>
            </a:r>
          </a:p>
        </p:txBody>
      </p:sp>
      <p:pic>
        <p:nvPicPr>
          <p:cNvPr id="70658" name="Picture 2" descr="C:\Users\cdejaime\Documents\Cabeceros\PCCCAA\Imágenes\Arquitectura\Religiosa\Camarillas\Santuario de la Virgen del Campo\Virgen del Campo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327799" cy="4461141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323528" y="6237312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 Santuario de la Virgen del Campo (Camarillas): gótico levantino (s. XIV)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90872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- Epidemia de peste y larga guerra con Castilla (Guerra de los </a:t>
            </a:r>
            <a:r>
              <a:rPr lang="es-ES" sz="2000" dirty="0" err="1" smtClean="0">
                <a:solidFill>
                  <a:srgbClr val="006600"/>
                </a:solidFill>
              </a:rPr>
              <a:t>Pedros</a:t>
            </a:r>
            <a:r>
              <a:rPr lang="es-ES" sz="2000" dirty="0" smtClean="0">
                <a:solidFill>
                  <a:srgbClr val="006600"/>
                </a:solidFill>
              </a:rPr>
              <a:t>)</a:t>
            </a:r>
          </a:p>
          <a:p>
            <a:r>
              <a:rPr lang="es-ES" sz="2000" dirty="0" smtClean="0">
                <a:solidFill>
                  <a:srgbClr val="006600"/>
                </a:solidFill>
              </a:rPr>
              <a:t>- Emigración al Reino de Valencia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Interrumpido por la crisis del s. XIV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411760" y="4725144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dirty="0" smtClean="0">
                <a:solidFill>
                  <a:srgbClr val="006600"/>
                </a:solidFill>
              </a:rPr>
              <a:t>Castillos de Camarillas y  </a:t>
            </a:r>
            <a:r>
              <a:rPr lang="es-ES" dirty="0" err="1" smtClean="0">
                <a:solidFill>
                  <a:srgbClr val="006600"/>
                </a:solidFill>
              </a:rPr>
              <a:t>Ababuj</a:t>
            </a:r>
            <a:endParaRPr lang="es-ES" dirty="0" smtClean="0">
              <a:solidFill>
                <a:srgbClr val="006600"/>
              </a:solidFill>
            </a:endParaRPr>
          </a:p>
        </p:txBody>
      </p:sp>
      <p:pic>
        <p:nvPicPr>
          <p:cNvPr id="71682" name="Picture 2" descr="C:\Users\cdejaime\Documents\Cabeceros\PCCCAA\Imágenes\Arquitectura\Militar\Camarillas\Castillo\P105052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693459"/>
            <a:ext cx="3816424" cy="2959677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395536" y="522920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b="1" dirty="0" smtClean="0">
                <a:solidFill>
                  <a:srgbClr val="006600"/>
                </a:solidFill>
              </a:rPr>
              <a:t>Comunidad de Aldeas de Teruel</a:t>
            </a:r>
            <a:r>
              <a:rPr lang="es-ES" sz="2000" dirty="0" smtClean="0">
                <a:solidFill>
                  <a:srgbClr val="006600"/>
                </a:solidFill>
              </a:rPr>
              <a:t>: sesmas de río Cella, río Martín, Campo </a:t>
            </a:r>
            <a:r>
              <a:rPr lang="es-ES" sz="2000" dirty="0" err="1" smtClean="0">
                <a:solidFill>
                  <a:srgbClr val="006600"/>
                </a:solidFill>
              </a:rPr>
              <a:t>Visiedo</a:t>
            </a:r>
            <a:r>
              <a:rPr lang="es-ES" sz="2000" dirty="0" smtClean="0">
                <a:solidFill>
                  <a:srgbClr val="006600"/>
                </a:solidFill>
              </a:rPr>
              <a:t>, Campo de </a:t>
            </a:r>
            <a:r>
              <a:rPr lang="es-ES" sz="2000" dirty="0" err="1" smtClean="0">
                <a:solidFill>
                  <a:srgbClr val="006600"/>
                </a:solidFill>
              </a:rPr>
              <a:t>Rubielos</a:t>
            </a:r>
            <a:r>
              <a:rPr lang="es-ES" sz="2000" dirty="0" smtClean="0">
                <a:solidFill>
                  <a:srgbClr val="006600"/>
                </a:solidFill>
              </a:rPr>
              <a:t>, </a:t>
            </a:r>
            <a:r>
              <a:rPr lang="es-ES" sz="2000" dirty="0" err="1" smtClean="0">
                <a:solidFill>
                  <a:srgbClr val="006600"/>
                </a:solidFill>
              </a:rPr>
              <a:t>Sarrión</a:t>
            </a:r>
            <a:r>
              <a:rPr lang="es-ES" sz="2000" dirty="0" smtClean="0">
                <a:solidFill>
                  <a:srgbClr val="006600"/>
                </a:solidFill>
              </a:rPr>
              <a:t> y Campo de Monteagudo </a:t>
            </a: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Sesma de Monteagudo: El Pobo, </a:t>
            </a:r>
            <a:r>
              <a:rPr lang="es-ES" sz="2000" dirty="0" err="1" smtClean="0">
                <a:solidFill>
                  <a:srgbClr val="006600"/>
                </a:solidFill>
              </a:rPr>
              <a:t>Ababuj</a:t>
            </a:r>
            <a:r>
              <a:rPr lang="es-ES" sz="2000" dirty="0" smtClean="0">
                <a:solidFill>
                  <a:srgbClr val="006600"/>
                </a:solidFill>
              </a:rPr>
              <a:t>, Aguilar, Camarillas, Cedrillas, </a:t>
            </a:r>
            <a:r>
              <a:rPr lang="es-ES" sz="2000" dirty="0" err="1" smtClean="0">
                <a:solidFill>
                  <a:srgbClr val="006600"/>
                </a:solidFill>
              </a:rPr>
              <a:t>Allepuz</a:t>
            </a:r>
            <a:r>
              <a:rPr lang="es-ES" sz="2000" dirty="0" smtClean="0">
                <a:solidFill>
                  <a:srgbClr val="006600"/>
                </a:solidFill>
              </a:rPr>
              <a:t>, </a:t>
            </a:r>
            <a:r>
              <a:rPr lang="es-ES" sz="2000" dirty="0" err="1" smtClean="0">
                <a:solidFill>
                  <a:srgbClr val="006600"/>
                </a:solidFill>
              </a:rPr>
              <a:t>Gúdar</a:t>
            </a:r>
            <a:r>
              <a:rPr lang="es-ES" sz="2000" dirty="0" smtClean="0">
                <a:solidFill>
                  <a:srgbClr val="006600"/>
                </a:solidFill>
              </a:rPr>
              <a:t>, Monteagudo, Valdelinares y Mosqueruela. </a:t>
            </a:r>
          </a:p>
        </p:txBody>
      </p:sp>
      <p:pic>
        <p:nvPicPr>
          <p:cNvPr id="9" name="Picture 2" descr="C:\Users\cdejaime\Documents\Cabeceros\PCCCAA\Imágenes\Arquitectura\Militar\Ababuj\P1010830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3" y="1700808"/>
            <a:ext cx="3960441" cy="2970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698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¿Qué es un chopo cabecero?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42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Gestión tradicional y cambios en la vida del árbol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9388" y="2420938"/>
            <a:ext cx="22685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Fase juvenil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No existe fase de madurez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Fase de senescencia</a:t>
            </a:r>
          </a:p>
        </p:txBody>
      </p:sp>
      <p:pic>
        <p:nvPicPr>
          <p:cNvPr id="14341" name="Picture 6" descr="DSC_177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84438" y="1773238"/>
            <a:ext cx="3014662" cy="453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1" name="Picture 7" descr="C:\Documents and Settings\Chabier\Mis documentos\Cabeceros\Imágenes\Corología\Aguas Vivas\Plou\DSC_847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845175" y="1773238"/>
            <a:ext cx="3014663" cy="453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908720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- Epidemia de peste y larga guerra con Castilla (Guerra de los </a:t>
            </a:r>
            <a:r>
              <a:rPr lang="es-ES" sz="2000" dirty="0" err="1" smtClean="0">
                <a:solidFill>
                  <a:srgbClr val="006600"/>
                </a:solidFill>
              </a:rPr>
              <a:t>Pedros</a:t>
            </a:r>
            <a:r>
              <a:rPr lang="es-ES" sz="2000" dirty="0" smtClean="0">
                <a:solidFill>
                  <a:srgbClr val="006600"/>
                </a:solidFill>
              </a:rPr>
              <a:t>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Interrumpido por la crisis del s. XIV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75856" y="6237312"/>
            <a:ext cx="2304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dirty="0" smtClean="0">
                <a:solidFill>
                  <a:srgbClr val="006600"/>
                </a:solidFill>
              </a:rPr>
              <a:t>Castillo de Cedrillas</a:t>
            </a:r>
          </a:p>
        </p:txBody>
      </p:sp>
      <p:pic>
        <p:nvPicPr>
          <p:cNvPr id="9" name="Picture 3" descr="C:\Users\cdejaime\Documents\Cabeceros\PCCCAA\Imágenes\Arquitectura\Militar\Cedrillas\Cedrillas (30)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7920880" cy="44554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23528" y="1412776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 - Zonas montañosas de aptitud ganadera (pastos)</a:t>
            </a:r>
          </a:p>
          <a:p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Materia prima local: lana de gran calidad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Ocupación de campesinos a tiempo parcial (invierno) o a tiempo completo (mujeres o familias completas) 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Control económico de la actividad desde la ciudad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Producción de paños, cordellates, bayetas, medias, sombreros, etc. dedicados a la exportación de mercados </a:t>
            </a:r>
            <a:r>
              <a:rPr lang="es-ES" sz="2000" dirty="0" err="1" smtClean="0">
                <a:solidFill>
                  <a:srgbClr val="006600"/>
                </a:solidFill>
              </a:rPr>
              <a:t>extraregionales</a:t>
            </a:r>
            <a:r>
              <a:rPr lang="es-ES" sz="2000" dirty="0" smtClean="0">
                <a:solidFill>
                  <a:srgbClr val="006600"/>
                </a:solidFill>
              </a:rPr>
              <a:t> (</a:t>
            </a:r>
            <a:r>
              <a:rPr lang="es-ES" sz="2000" dirty="0" err="1" smtClean="0">
                <a:solidFill>
                  <a:srgbClr val="006600"/>
                </a:solidFill>
              </a:rPr>
              <a:t>Valenica</a:t>
            </a:r>
            <a:r>
              <a:rPr lang="es-ES" sz="2000" dirty="0" smtClean="0">
                <a:solidFill>
                  <a:srgbClr val="006600"/>
                </a:solidFill>
              </a:rPr>
              <a:t>, Murcia, Castilla, etc.) e internacionales (Francia, Italia, etc.)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 Actividad agrícola complementaria</a:t>
            </a:r>
          </a:p>
          <a:p>
            <a:r>
              <a:rPr lang="es-ES" sz="2000" dirty="0" smtClean="0">
                <a:solidFill>
                  <a:srgbClr val="006600"/>
                </a:solidFill>
              </a:rPr>
              <a:t>  </a:t>
            </a: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  <a:p>
            <a:endParaRPr lang="es-ES" sz="2000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s-ES" sz="2000" dirty="0" smtClean="0">
              <a:solidFill>
                <a:srgbClr val="0066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Desarrollo de la industria textil en las Tierras Altas de Teruel: Albarracín, </a:t>
            </a:r>
            <a:r>
              <a:rPr lang="es-ES" sz="2800" dirty="0" err="1" smtClean="0">
                <a:solidFill>
                  <a:srgbClr val="006600"/>
                </a:solidFill>
              </a:rPr>
              <a:t>Maestrago</a:t>
            </a:r>
            <a:r>
              <a:rPr lang="es-ES" sz="2800" dirty="0" smtClean="0">
                <a:solidFill>
                  <a:srgbClr val="006600"/>
                </a:solidFill>
              </a:rPr>
              <a:t> y Teruel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979712" y="6237312"/>
            <a:ext cx="4176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 Acueducto de Camarillas (s. XV)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Crecimiento económico y demográfico que se manifiesta en las infraestructuras …</a:t>
            </a:r>
          </a:p>
        </p:txBody>
      </p:sp>
      <p:pic>
        <p:nvPicPr>
          <p:cNvPr id="67586" name="Picture 2" descr="C:\Users\cdejaime\Documents\Cabeceros\PCCCAA\Imágenes\Etnología\Gestión agua\Acueductos\Camarillas\P107040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330280" cy="4747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915816" y="6237312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 Puente de Galve (s. XVI)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Crecimiento económico y demográfico que se manifiesta en las infraestructuras …</a:t>
            </a:r>
          </a:p>
        </p:txBody>
      </p:sp>
      <p:pic>
        <p:nvPicPr>
          <p:cNvPr id="68610" name="Picture 2" descr="C:\Users\cdejaime\Documents\Cabeceros\Imágenes\Corología\Alfambra\Galve\Selección\10154909_1040665559279895_701079249880770251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1"/>
            <a:ext cx="6948264" cy="4632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187624" y="623731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Ermita de Santa Isabel (s. XVI)  Val de Sollavientos (</a:t>
            </a:r>
            <a:r>
              <a:rPr lang="es-ES" sz="2000" dirty="0" err="1" smtClean="0">
                <a:solidFill>
                  <a:srgbClr val="006600"/>
                </a:solidFill>
              </a:rPr>
              <a:t>Allepuz</a:t>
            </a:r>
            <a:r>
              <a:rPr lang="es-ES" sz="2000" dirty="0" smtClean="0">
                <a:solidFill>
                  <a:srgbClr val="006600"/>
                </a:solidFill>
              </a:rPr>
              <a:t>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Crecimiento económico y demográfico que se manifiesta en la arquitectura religiosa …</a:t>
            </a:r>
          </a:p>
        </p:txBody>
      </p:sp>
      <p:pic>
        <p:nvPicPr>
          <p:cNvPr id="72706" name="Picture 2" descr="C:\Users\cdejaime\Documents\Cabeceros\PCCCAA\Imágenes\Arquitectura\Religiosa\Allepuz\Ermita de Santa Isabel\santaisabel nie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402288" cy="4641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2771800" y="6237312"/>
            <a:ext cx="38884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006600"/>
                </a:solidFill>
              </a:rPr>
              <a:t>Casa Grande (s. XVI) </a:t>
            </a:r>
            <a:r>
              <a:rPr lang="es-ES" sz="2000" dirty="0" err="1" smtClean="0">
                <a:solidFill>
                  <a:srgbClr val="006600"/>
                </a:solidFill>
              </a:rPr>
              <a:t>Allepuz</a:t>
            </a:r>
            <a:endParaRPr lang="es-ES" sz="2000" dirty="0" smtClean="0">
              <a:solidFill>
                <a:srgbClr val="0066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Crecimiento económico y demográfico que se manifiesta en la arquitectura civil …</a:t>
            </a:r>
          </a:p>
        </p:txBody>
      </p:sp>
      <p:pic>
        <p:nvPicPr>
          <p:cNvPr id="74754" name="Picture 2" descr="C:\Users\cdejaime\Documents\Cabeceros\PCCCAA\Imágenes\Arquitectura\Civil\Allepuz\Casa Grande\30085_g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8014564" cy="4387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907704" y="6237312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Y que dejan huella en el paisaje …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Crecimiento económico y demográfico que se extienden durante los siglos XVI, XVII y XVIII…</a:t>
            </a:r>
          </a:p>
        </p:txBody>
      </p:sp>
      <p:pic>
        <p:nvPicPr>
          <p:cNvPr id="75779" name="Picture 3" descr="C:\Users\cdejaime\Documents\Cabeceros\PCCCAA\Imágenes\Paisajes\Ababuj\Los Jadriales\P1030049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40768"/>
            <a:ext cx="6114256" cy="4585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907704" y="6237312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Y que dejan huella en el paisaje …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Crecimiento económico y demográfico que se extienden durante los siglos XVI, XVII y XVIII…</a:t>
            </a:r>
          </a:p>
        </p:txBody>
      </p:sp>
      <p:pic>
        <p:nvPicPr>
          <p:cNvPr id="76802" name="Picture 2" descr="C:\Users\cdejaime\Documents\Cabeceros\PCCCAA\Imágenes\Temporal\Allepuz Pilones\páramo y eriz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6792"/>
            <a:ext cx="7229475" cy="439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1907704" y="6237312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Y que dejan huella en el paisaje …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39552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Crecimiento económico y demográfico que se extienden durante los siglos XVI, XVII y XVIII…</a:t>
            </a:r>
          </a:p>
        </p:txBody>
      </p:sp>
      <p:pic>
        <p:nvPicPr>
          <p:cNvPr id="77826" name="Picture 2" descr="C:\Users\cdejaime\Documents\Cabeceros\PCCCAA\Imágenes\Paisajes\Allepuz\Sollavientos\6735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340768"/>
            <a:ext cx="7065784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755576" y="47667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 </a:t>
            </a:r>
            <a:r>
              <a:rPr lang="es-ES" sz="2800" b="1" dirty="0" smtClean="0">
                <a:solidFill>
                  <a:srgbClr val="006600"/>
                </a:solidFill>
              </a:rPr>
              <a:t>paisaje</a:t>
            </a:r>
            <a:r>
              <a:rPr lang="es-ES" sz="2800" dirty="0" smtClean="0">
                <a:solidFill>
                  <a:srgbClr val="006600"/>
                </a:solidFill>
              </a:rPr>
              <a:t> cincelado por el diente de la oveja…</a:t>
            </a:r>
          </a:p>
        </p:txBody>
      </p:sp>
      <p:pic>
        <p:nvPicPr>
          <p:cNvPr id="79874" name="Picture 2" descr="C:\Users\cdejaime\Documents\Cabeceros\PCCCAA\Imágenes\Ganadería\Ababuj\Ovino\ganado loma Ababu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651" y="1196752"/>
            <a:ext cx="8345311" cy="4896544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755576" y="6165304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Los páramos, una paisaje histórico con identidad propia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698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¿Qué es un chopo cabecero?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842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Gestión tradicional y cambios en la vida del árbol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23850" y="1844675"/>
            <a:ext cx="4319588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Rasgos precoces de árbol viejos 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Mayor crecimiento en grosor. Paso forzado de albura a duramen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Vitalidad en las yemas durmientes y de las yemas adventicias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Desarrollo de tejidos de cicatrización (engrosamiento de la cruz)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Mayor longevidad: huecos 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15365" name="Picture 6" descr="DSC_974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32363" y="4343400"/>
            <a:ext cx="3779837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7" descr="DSC_913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2363" y="1700213"/>
            <a:ext cx="3792537" cy="252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755576" y="476672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gran </a:t>
            </a:r>
            <a:r>
              <a:rPr lang="es-ES" sz="2800" b="1" dirty="0" smtClean="0">
                <a:solidFill>
                  <a:srgbClr val="006600"/>
                </a:solidFill>
              </a:rPr>
              <a:t>cabaña ganadera </a:t>
            </a:r>
            <a:r>
              <a:rPr lang="es-ES" sz="2800" dirty="0" smtClean="0">
                <a:solidFill>
                  <a:srgbClr val="006600"/>
                </a:solidFill>
              </a:rPr>
              <a:t>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827584" y="6237312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Valor del ganado en el partido de Teruel (1796)</a:t>
            </a:r>
          </a:p>
        </p:txBody>
      </p:sp>
      <p:sp>
        <p:nvSpPr>
          <p:cNvPr id="5" name="4 Rectángulo"/>
          <p:cNvSpPr/>
          <p:nvPr/>
        </p:nvSpPr>
        <p:spPr>
          <a:xfrm>
            <a:off x="0" y="1700808"/>
            <a:ext cx="64087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000" dirty="0" smtClean="0">
                <a:solidFill>
                  <a:srgbClr val="006600"/>
                </a:solidFill>
              </a:rPr>
              <a:t>Lanar 		2.028.400 cabezas</a:t>
            </a:r>
          </a:p>
          <a:p>
            <a:pPr algn="r"/>
            <a:endParaRPr lang="es-ES" sz="2000" dirty="0" smtClean="0">
              <a:solidFill>
                <a:srgbClr val="006600"/>
              </a:solidFill>
            </a:endParaRPr>
          </a:p>
          <a:p>
            <a:pPr algn="r"/>
            <a:r>
              <a:rPr lang="es-ES" sz="2000" dirty="0" smtClean="0">
                <a:solidFill>
                  <a:srgbClr val="006600"/>
                </a:solidFill>
              </a:rPr>
              <a:t>Mular 		   278.100 cabezas</a:t>
            </a:r>
          </a:p>
          <a:p>
            <a:pPr algn="r"/>
            <a:endParaRPr lang="es-ES" sz="2000" dirty="0" smtClean="0">
              <a:solidFill>
                <a:srgbClr val="006600"/>
              </a:solidFill>
            </a:endParaRPr>
          </a:p>
          <a:p>
            <a:pPr algn="r"/>
            <a:r>
              <a:rPr lang="es-ES" sz="2000" dirty="0" smtClean="0">
                <a:solidFill>
                  <a:srgbClr val="006600"/>
                </a:solidFill>
              </a:rPr>
              <a:t>Vacuno                 140.000 cabezas</a:t>
            </a:r>
          </a:p>
          <a:p>
            <a:pPr algn="r"/>
            <a:endParaRPr lang="es-ES" sz="2000" dirty="0" smtClean="0">
              <a:solidFill>
                <a:srgbClr val="006600"/>
              </a:solidFill>
            </a:endParaRPr>
          </a:p>
          <a:p>
            <a:pPr algn="r"/>
            <a:r>
              <a:rPr lang="es-ES" sz="2000" dirty="0" smtClean="0">
                <a:solidFill>
                  <a:srgbClr val="006600"/>
                </a:solidFill>
              </a:rPr>
              <a:t> Cabrío                   481.020 cabezas</a:t>
            </a:r>
          </a:p>
          <a:p>
            <a:pPr algn="r"/>
            <a:endParaRPr lang="es-ES" sz="2000" dirty="0" smtClean="0">
              <a:solidFill>
                <a:srgbClr val="006600"/>
              </a:solidFill>
            </a:endParaRPr>
          </a:p>
          <a:p>
            <a:pPr algn="r"/>
            <a:r>
              <a:rPr lang="es-ES" sz="2000" dirty="0" smtClean="0">
                <a:solidFill>
                  <a:srgbClr val="006600"/>
                </a:solidFill>
              </a:rPr>
              <a:t>Cerda                     59.340 cabezas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83568" y="522920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es la razón del desarrollo de la industria textil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539552" y="476672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gran </a:t>
            </a:r>
            <a:r>
              <a:rPr lang="es-ES" sz="2800" b="1" dirty="0" smtClean="0">
                <a:solidFill>
                  <a:srgbClr val="006600"/>
                </a:solidFill>
              </a:rPr>
              <a:t>población activa </a:t>
            </a:r>
            <a:r>
              <a:rPr lang="es-ES" sz="2800" dirty="0" smtClean="0">
                <a:solidFill>
                  <a:srgbClr val="006600"/>
                </a:solidFill>
              </a:rPr>
              <a:t>en el sector industrial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623731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Censo de Floridablanca (1786-87). Incluye  clasificación profesional por localidad</a:t>
            </a:r>
          </a:p>
        </p:txBody>
      </p:sp>
      <p:sp>
        <p:nvSpPr>
          <p:cNvPr id="6" name="5 Rectángulo"/>
          <p:cNvSpPr/>
          <p:nvPr/>
        </p:nvSpPr>
        <p:spPr>
          <a:xfrm>
            <a:off x="899592" y="1844824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Promedio de Aragón: 	13,7%</a:t>
            </a:r>
          </a:p>
          <a:p>
            <a:endParaRPr lang="es-ES" sz="2400" dirty="0" smtClean="0">
              <a:solidFill>
                <a:srgbClr val="006600"/>
              </a:solidFill>
            </a:endParaRPr>
          </a:p>
          <a:p>
            <a:r>
              <a:rPr lang="es-ES" sz="2400" dirty="0" smtClean="0">
                <a:solidFill>
                  <a:srgbClr val="006600"/>
                </a:solidFill>
              </a:rPr>
              <a:t>Partido de Teruel:               23,7%</a:t>
            </a:r>
          </a:p>
          <a:p>
            <a:endParaRPr lang="es-ES" sz="2400" dirty="0" smtClean="0">
              <a:solidFill>
                <a:srgbClr val="006600"/>
              </a:solidFill>
            </a:endParaRPr>
          </a:p>
          <a:p>
            <a:r>
              <a:rPr lang="es-ES" sz="2400" dirty="0" smtClean="0">
                <a:solidFill>
                  <a:srgbClr val="006600"/>
                </a:solidFill>
              </a:rPr>
              <a:t>Ciudad de Teruel:	           28,9%</a:t>
            </a:r>
          </a:p>
          <a:p>
            <a:endParaRPr lang="es-ES" sz="2400" dirty="0" smtClean="0">
              <a:solidFill>
                <a:srgbClr val="006600"/>
              </a:solidFill>
            </a:endParaRPr>
          </a:p>
          <a:p>
            <a:r>
              <a:rPr lang="es-ES" sz="2400" dirty="0" smtClean="0">
                <a:solidFill>
                  <a:srgbClr val="006600"/>
                </a:solidFill>
              </a:rPr>
              <a:t>Ciudad de Zaragoza</a:t>
            </a:r>
            <a:r>
              <a:rPr lang="es-ES" sz="2400" smtClean="0">
                <a:solidFill>
                  <a:srgbClr val="006600"/>
                </a:solidFill>
              </a:rPr>
              <a:t>:         15,9</a:t>
            </a:r>
            <a:r>
              <a:rPr lang="es-ES" sz="2400" dirty="0" smtClean="0">
                <a:solidFill>
                  <a:srgbClr val="006600"/>
                </a:solidFill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539552" y="47667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gran </a:t>
            </a:r>
            <a:r>
              <a:rPr lang="es-ES" sz="2800" b="1" dirty="0" smtClean="0">
                <a:solidFill>
                  <a:srgbClr val="006600"/>
                </a:solidFill>
              </a:rPr>
              <a:t>producción textil </a:t>
            </a:r>
            <a:r>
              <a:rPr lang="es-ES" sz="2800" dirty="0" smtClean="0">
                <a:solidFill>
                  <a:srgbClr val="006600"/>
                </a:solidFill>
              </a:rPr>
              <a:t>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843808" y="6165304"/>
            <a:ext cx="29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Algunos datos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39552" y="1844824"/>
            <a:ext cx="77048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Partido de Teruel (1796):         228.860 varas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Villarroya de los Pinares (en 1729-1730, en seis meses):	 		     45.000 varas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Ciudad de Segovia (mismo periodo que Villarroya de los Pinares):  	     86.705 varas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539552" y="404664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y que se traduce en la construcción de importantes </a:t>
            </a:r>
            <a:r>
              <a:rPr lang="es-ES" sz="2800" b="1" dirty="0" smtClean="0">
                <a:solidFill>
                  <a:srgbClr val="006600"/>
                </a:solidFill>
              </a:rPr>
              <a:t>obras</a:t>
            </a:r>
            <a:r>
              <a:rPr lang="es-ES" sz="2800" dirty="0" smtClean="0">
                <a:solidFill>
                  <a:srgbClr val="006600"/>
                </a:solidFill>
              </a:rPr>
              <a:t>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043608" y="6165304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Iglesia de Nuestra Señora de la Asunción. Galve</a:t>
            </a:r>
          </a:p>
        </p:txBody>
      </p:sp>
      <p:pic>
        <p:nvPicPr>
          <p:cNvPr id="66562" name="Picture 2" descr="C:\Users\cdejaime\Documents\Cabeceros\PCCCAA\Imágenes\Arquitectura\Religiosa\Galve\iglesia galve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484784"/>
            <a:ext cx="5688434" cy="45776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539552" y="332656"/>
            <a:ext cx="82809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y que se traduce en la construcción de importantes </a:t>
            </a:r>
            <a:r>
              <a:rPr lang="es-ES" sz="2800" b="1" dirty="0" smtClean="0">
                <a:solidFill>
                  <a:srgbClr val="006600"/>
                </a:solidFill>
              </a:rPr>
              <a:t>obras</a:t>
            </a:r>
            <a:r>
              <a:rPr lang="es-ES" sz="2800" dirty="0" smtClean="0">
                <a:solidFill>
                  <a:srgbClr val="006600"/>
                </a:solidFill>
              </a:rPr>
              <a:t>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267744" y="6165304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Ermita de Loreto (s XVII). </a:t>
            </a:r>
            <a:r>
              <a:rPr lang="es-ES" sz="2400" dirty="0" err="1" smtClean="0">
                <a:solidFill>
                  <a:srgbClr val="006600"/>
                </a:solidFill>
              </a:rPr>
              <a:t>Allepuz</a:t>
            </a:r>
            <a:endParaRPr lang="es-ES" sz="2400" dirty="0" smtClean="0">
              <a:solidFill>
                <a:srgbClr val="006600"/>
              </a:solidFill>
            </a:endParaRPr>
          </a:p>
        </p:txBody>
      </p:sp>
      <p:pic>
        <p:nvPicPr>
          <p:cNvPr id="67586" name="Picture 2" descr="C:\Users\cdejaime\Documents\Cabeceros\PCCCAA\Imágenes\Arquitectura\Religiosa\Allepuz\Ermita de Loreto\loretoallepu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762328" cy="4420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un poblamiento disperso basado en la masada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139952" y="6165304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 smtClean="0">
                <a:solidFill>
                  <a:srgbClr val="006600"/>
                </a:solidFill>
              </a:rPr>
              <a:t>Gúdar</a:t>
            </a:r>
            <a:endParaRPr lang="es-ES" sz="2400" dirty="0" smtClean="0">
              <a:solidFill>
                <a:srgbClr val="006600"/>
              </a:solidFill>
            </a:endParaRPr>
          </a:p>
        </p:txBody>
      </p:sp>
      <p:pic>
        <p:nvPicPr>
          <p:cNvPr id="72706" name="Picture 2" descr="C:\Users\cdejaime\Documents\Cabeceros\PCCCAA\Imágenes\Arquitectura\Civil\Gúdar\P103034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317208" cy="4737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un poblamiento disperso basado en la masada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995936" y="6165304"/>
            <a:ext cx="1440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Cedrillas</a:t>
            </a:r>
          </a:p>
        </p:txBody>
      </p:sp>
      <p:pic>
        <p:nvPicPr>
          <p:cNvPr id="72707" name="Picture 3" descr="C:\Users\cdejaime\Documents\Cabeceros\PCCCAA\Imágenes\Arquitectura\Civil\Cedrillas\Mas de Tejería\P1050101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052736"/>
            <a:ext cx="6402288" cy="4801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476672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A mediados del XVII comienza el </a:t>
            </a:r>
            <a:r>
              <a:rPr lang="es-ES" sz="2800" b="1" dirty="0" smtClean="0">
                <a:solidFill>
                  <a:srgbClr val="006600"/>
                </a:solidFill>
              </a:rPr>
              <a:t>declive social </a:t>
            </a:r>
            <a:r>
              <a:rPr lang="es-ES" sz="2800" dirty="0" smtClean="0">
                <a:solidFill>
                  <a:srgbClr val="006600"/>
                </a:solidFill>
              </a:rPr>
              <a:t>y </a:t>
            </a:r>
            <a:r>
              <a:rPr lang="es-ES" sz="2800" b="1" dirty="0" smtClean="0">
                <a:solidFill>
                  <a:srgbClr val="006600"/>
                </a:solidFill>
              </a:rPr>
              <a:t>económico </a:t>
            </a:r>
            <a:r>
              <a:rPr lang="es-ES" sz="2800" dirty="0" smtClean="0">
                <a:solidFill>
                  <a:srgbClr val="006600"/>
                </a:solidFill>
              </a:rPr>
              <a:t>...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9552" y="1484784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Crisis general de la economía española 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Entrada en Aragón de productos textiles franceses 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Disminución de la cabaña ganadera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Concentración del comercio de lana en manos de pocos mercaderes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Venta directa de la lana a Holanda y Francia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476672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En el XVIII continúa la </a:t>
            </a:r>
            <a:r>
              <a:rPr lang="es-ES" sz="2800" b="1" dirty="0" smtClean="0">
                <a:solidFill>
                  <a:srgbClr val="006600"/>
                </a:solidFill>
              </a:rPr>
              <a:t>decadencia</a:t>
            </a:r>
            <a:r>
              <a:rPr lang="es-ES" sz="2800" dirty="0" smtClean="0">
                <a:solidFill>
                  <a:srgbClr val="006600"/>
                </a:solidFill>
              </a:rPr>
              <a:t>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9552" y="1700808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Desaparición de las aduanas de Aragón con Valencia, Cataluña y Castilla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Único mercado: el ejército de la Corona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No cuajan la concentración de trabajadores textiles (manufacturas): respuesta a la crisis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endParaRPr lang="es-ES" sz="28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pero continúa la construcción de importantes obras 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1520" y="6165304"/>
            <a:ext cx="8676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Iglesia parroquial de la Virgen del Castillo (XVIII). Camarillas</a:t>
            </a:r>
          </a:p>
        </p:txBody>
      </p:sp>
      <p:pic>
        <p:nvPicPr>
          <p:cNvPr id="68610" name="Picture 2" descr="C:\Users\cdejaime\Documents\Cabeceros\PCCCAA\Imágenes\Arquitectura\Religiosa\Camarillas\Iglesia parroquial Virgen del Castillo\P1050535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908720"/>
            <a:ext cx="388843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26"/>
          <p:cNvSpPr txBox="1">
            <a:spLocks noChangeArrowheads="1"/>
          </p:cNvSpPr>
          <p:nvPr/>
        </p:nvSpPr>
        <p:spPr bwMode="auto">
          <a:xfrm>
            <a:off x="468313" y="260350"/>
            <a:ext cx="698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¿Qué es un chopo cabecero?</a:t>
            </a:r>
          </a:p>
        </p:txBody>
      </p:sp>
      <p:sp>
        <p:nvSpPr>
          <p:cNvPr id="20483" name="Text Box 1027"/>
          <p:cNvSpPr txBox="1">
            <a:spLocks noChangeArrowheads="1"/>
          </p:cNvSpPr>
          <p:nvPr/>
        </p:nvSpPr>
        <p:spPr bwMode="auto">
          <a:xfrm>
            <a:off x="539750" y="90805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Dimensiones del tronco (Cuenca del río Pancrudo)</a:t>
            </a:r>
          </a:p>
        </p:txBody>
      </p:sp>
      <p:sp>
        <p:nvSpPr>
          <p:cNvPr id="20484" name="Text Box 1028"/>
          <p:cNvSpPr txBox="1">
            <a:spLocks noChangeArrowheads="1"/>
          </p:cNvSpPr>
          <p:nvPr/>
        </p:nvSpPr>
        <p:spPr bwMode="auto">
          <a:xfrm>
            <a:off x="539750" y="1773238"/>
            <a:ext cx="2087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_tradnl" sz="2000">
              <a:solidFill>
                <a:srgbClr val="006600"/>
              </a:solidFill>
            </a:endParaRPr>
          </a:p>
        </p:txBody>
      </p:sp>
      <p:pic>
        <p:nvPicPr>
          <p:cNvPr id="20485" name="Picture 1030" descr="estimación diámetro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92275" y="1412875"/>
            <a:ext cx="6119813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pero continúa la construcción de importantes obras 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31640" y="6165304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Camino de los Pilones (S. XVIII) en </a:t>
            </a:r>
            <a:r>
              <a:rPr lang="es-ES" sz="2400" dirty="0" err="1" smtClean="0">
                <a:solidFill>
                  <a:srgbClr val="006600"/>
                </a:solidFill>
              </a:rPr>
              <a:t>Allepuz</a:t>
            </a:r>
            <a:endParaRPr lang="es-ES" sz="2400" dirty="0" smtClean="0">
              <a:solidFill>
                <a:srgbClr val="006600"/>
              </a:solidFill>
            </a:endParaRPr>
          </a:p>
        </p:txBody>
      </p:sp>
      <p:pic>
        <p:nvPicPr>
          <p:cNvPr id="71682" name="Picture 2" descr="C:\Users\cdejaime\Documents\Cabeceros\PCCCAA\Imágenes\Temporal\Allepuz Pilones\P1060192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47725"/>
            <a:ext cx="7620000" cy="5162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476672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Hasta la </a:t>
            </a:r>
            <a:r>
              <a:rPr lang="es-ES" sz="2800" b="1" dirty="0" smtClean="0">
                <a:solidFill>
                  <a:srgbClr val="006600"/>
                </a:solidFill>
              </a:rPr>
              <a:t>crisis final </a:t>
            </a:r>
            <a:r>
              <a:rPr lang="es-ES" sz="2800" dirty="0" smtClean="0">
                <a:solidFill>
                  <a:srgbClr val="006600"/>
                </a:solidFill>
              </a:rPr>
              <a:t>en el XIX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1412776"/>
            <a:ext cx="849694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Guerra de la Independencia. Consecuencias (datos de 1794-1814)</a:t>
            </a:r>
          </a:p>
          <a:p>
            <a:r>
              <a:rPr lang="es-ES" sz="2800" dirty="0" smtClean="0">
                <a:solidFill>
                  <a:srgbClr val="006600"/>
                </a:solidFill>
              </a:rPr>
              <a:t>	</a:t>
            </a:r>
            <a:r>
              <a:rPr lang="es-ES" sz="2400" dirty="0" smtClean="0">
                <a:solidFill>
                  <a:srgbClr val="006600"/>
                </a:solidFill>
              </a:rPr>
              <a:t>- Descenso en la cabaña de ganado lanar (57%)</a:t>
            </a:r>
          </a:p>
          <a:p>
            <a:r>
              <a:rPr lang="es-ES" sz="2400" dirty="0" smtClean="0">
                <a:solidFill>
                  <a:srgbClr val="006600"/>
                </a:solidFill>
              </a:rPr>
              <a:t>	- Descenso de la población humana (39,4%)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Crisis de la Hacienda del Estado. Único cliente.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Descapitalización del sector y falta de introducción de novedades tecnológicas (maquinaria </a:t>
            </a:r>
            <a:r>
              <a:rPr lang="es-ES" sz="2800" dirty="0" smtClean="0">
                <a:solidFill>
                  <a:srgbClr val="006600"/>
                </a:solidFill>
              </a:rPr>
              <a:t>hidráulica)</a:t>
            </a:r>
            <a:endParaRPr lang="es-ES" sz="2800" dirty="0" smtClean="0">
              <a:solidFill>
                <a:srgbClr val="006600"/>
              </a:solidFill>
            </a:endParaRPr>
          </a:p>
          <a:p>
            <a:endParaRPr lang="es-ES" sz="28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476672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Hasta la </a:t>
            </a:r>
            <a:r>
              <a:rPr lang="es-ES" sz="2800" b="1" dirty="0" smtClean="0">
                <a:solidFill>
                  <a:srgbClr val="006600"/>
                </a:solidFill>
              </a:rPr>
              <a:t>crisis final </a:t>
            </a:r>
            <a:r>
              <a:rPr lang="es-ES" sz="2800" dirty="0" smtClean="0">
                <a:solidFill>
                  <a:srgbClr val="006600"/>
                </a:solidFill>
              </a:rPr>
              <a:t>en el XIX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1484784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Guerras carlistas. Agravan la Hacienda Pública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Desamortizaciones. Roturaciones y pérdida de pastos vecinales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Hundimiento de la cabaña de ganado lanar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Desaparición de la industria textil (sin vestigio)</a:t>
            </a:r>
          </a:p>
          <a:p>
            <a:endParaRPr lang="es-ES" sz="2800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su incidencia en el paisaje 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5616" y="6165304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Sistemas de </a:t>
            </a:r>
            <a:r>
              <a:rPr lang="es-ES" sz="2400" b="1" dirty="0" smtClean="0">
                <a:solidFill>
                  <a:srgbClr val="006600"/>
                </a:solidFill>
              </a:rPr>
              <a:t>bancales</a:t>
            </a:r>
            <a:r>
              <a:rPr lang="es-ES" sz="2400" dirty="0" smtClean="0">
                <a:solidFill>
                  <a:srgbClr val="006600"/>
                </a:solidFill>
              </a:rPr>
              <a:t> para el cultivo (</a:t>
            </a:r>
            <a:r>
              <a:rPr lang="es-ES" sz="2400" dirty="0" err="1" smtClean="0">
                <a:solidFill>
                  <a:srgbClr val="006600"/>
                </a:solidFill>
              </a:rPr>
              <a:t>Allepuz</a:t>
            </a:r>
            <a:r>
              <a:rPr lang="es-ES" sz="2400" dirty="0" smtClean="0">
                <a:solidFill>
                  <a:srgbClr val="006600"/>
                </a:solidFill>
              </a:rPr>
              <a:t>)</a:t>
            </a:r>
          </a:p>
        </p:txBody>
      </p:sp>
      <p:pic>
        <p:nvPicPr>
          <p:cNvPr id="74754" name="Picture 2" descr="C:\Users\cdejaime\Documents\Cabeceros\PCCCAA\Imágenes\Etnología\Bancales\Allepuz\P106024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432715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su incidencia en el paisaje 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5616" y="616530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Sistemas de </a:t>
            </a:r>
            <a:r>
              <a:rPr lang="es-ES" sz="2400" b="1" dirty="0" smtClean="0">
                <a:solidFill>
                  <a:srgbClr val="006600"/>
                </a:solidFill>
              </a:rPr>
              <a:t>bancales</a:t>
            </a:r>
            <a:r>
              <a:rPr lang="es-ES" sz="2400" dirty="0" smtClean="0">
                <a:solidFill>
                  <a:srgbClr val="006600"/>
                </a:solidFill>
              </a:rPr>
              <a:t> para el cultivo (Camarillas)</a:t>
            </a:r>
          </a:p>
        </p:txBody>
      </p:sp>
      <p:pic>
        <p:nvPicPr>
          <p:cNvPr id="75778" name="Picture 2" descr="C:\Users\cdejaime\Documents\Cabeceros\PCCCAA\Imágenes\Etnología\Bancales\Camarillas\P1070177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528725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su incidencia en el paisaje 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23728" y="6165304"/>
            <a:ext cx="4824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Cerradas de piedra seca (</a:t>
            </a:r>
            <a:r>
              <a:rPr lang="es-ES" sz="2400" dirty="0" err="1" smtClean="0">
                <a:solidFill>
                  <a:srgbClr val="006600"/>
                </a:solidFill>
              </a:rPr>
              <a:t>Ababuj</a:t>
            </a:r>
            <a:r>
              <a:rPr lang="es-ES" sz="2400" dirty="0" smtClean="0">
                <a:solidFill>
                  <a:srgbClr val="006600"/>
                </a:solidFill>
              </a:rPr>
              <a:t>)</a:t>
            </a:r>
          </a:p>
        </p:txBody>
      </p:sp>
      <p:pic>
        <p:nvPicPr>
          <p:cNvPr id="77826" name="Picture 2" descr="C:\Users\cdejaime\Documents\Cabeceros\PCCCAA\Imágenes\Etnología\Cerradas\Ababuj\P103010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402288" cy="4801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su incidencia en el paisaje 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51720" y="6165304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Cerradas de piedra seca (</a:t>
            </a:r>
            <a:r>
              <a:rPr lang="es-ES" sz="2400" dirty="0" err="1" smtClean="0">
                <a:solidFill>
                  <a:srgbClr val="006600"/>
                </a:solidFill>
              </a:rPr>
              <a:t>Gúdar</a:t>
            </a:r>
            <a:r>
              <a:rPr lang="es-ES" sz="2400" dirty="0" smtClean="0">
                <a:solidFill>
                  <a:srgbClr val="006600"/>
                </a:solidFill>
              </a:rPr>
              <a:t>)</a:t>
            </a:r>
          </a:p>
        </p:txBody>
      </p:sp>
      <p:pic>
        <p:nvPicPr>
          <p:cNvPr id="81922" name="Picture 2" descr="C:\Users\cdejaime\Documents\Cabeceros\PCCCAA\Imágenes\Etnología\Cerradas\Gúdar\P1030359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6306277" cy="4729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332656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su incidencia en el paisaje 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1560" y="616530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Cerradas de piedra seca en pastizales privados (Jorcas)</a:t>
            </a:r>
          </a:p>
        </p:txBody>
      </p:sp>
      <p:pic>
        <p:nvPicPr>
          <p:cNvPr id="83971" name="Picture 3" descr="C:\Users\cdejaime\Documents\Cabeceros\PCCCAA\Imágenes\Etnología\Cerradas\Jorcas\cerradas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40466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larga historia y una rica cultura popular inmaterial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03848" y="6165304"/>
            <a:ext cx="5112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Dance de Jorcas</a:t>
            </a:r>
          </a:p>
        </p:txBody>
      </p:sp>
      <p:pic>
        <p:nvPicPr>
          <p:cNvPr id="84994" name="Picture 2" descr="C:\Users\cdejaime\Documents\Cabeceros\PCCCAA\Imágenes\Inmaterial\Dances y entradas\Jorcas\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5931902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40466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sociedad que organizaba el comercio en las  ferias 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347864" y="616530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Feria de Cedrillas</a:t>
            </a:r>
          </a:p>
        </p:txBody>
      </p:sp>
      <p:pic>
        <p:nvPicPr>
          <p:cNvPr id="88066" name="Picture 2" descr="C:\Users\cdejaime\Documents\Cabeceros\PCCCAA\Imágenes\Comercio\Feria de Cedrillas\P1030851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9" y="2798930"/>
            <a:ext cx="4170040" cy="3127530"/>
          </a:xfrm>
          <a:prstGeom prst="rect">
            <a:avLst/>
          </a:prstGeom>
          <a:noFill/>
        </p:spPr>
      </p:pic>
      <p:pic>
        <p:nvPicPr>
          <p:cNvPr id="88067" name="Picture 3" descr="C:\Users\cdejaime\Documents\Cabeceros\PCCCAA\Imágenes\Comercio\Feria de Cedrillas\P1030821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76110"/>
            <a:ext cx="4104456" cy="3078342"/>
          </a:xfrm>
          <a:prstGeom prst="rect">
            <a:avLst/>
          </a:prstGeom>
          <a:noFill/>
        </p:spPr>
      </p:pic>
      <p:pic>
        <p:nvPicPr>
          <p:cNvPr id="88068" name="Picture 4" descr="C:\Users\cdejaime\Documents\Cabeceros\PCCCAA\Imágenes\Comercio\Feria de Cedrillas\P1030830 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980728"/>
            <a:ext cx="2873896" cy="2155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026"/>
          <p:cNvSpPr txBox="1">
            <a:spLocks noChangeArrowheads="1"/>
          </p:cNvSpPr>
          <p:nvPr/>
        </p:nvSpPr>
        <p:spPr bwMode="auto">
          <a:xfrm>
            <a:off x="468313" y="260350"/>
            <a:ext cx="698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¿Qué es un chopo cabecero?</a:t>
            </a:r>
          </a:p>
        </p:txBody>
      </p:sp>
      <p:sp>
        <p:nvSpPr>
          <p:cNvPr id="21507" name="Text Box 1027"/>
          <p:cNvSpPr txBox="1">
            <a:spLocks noChangeArrowheads="1"/>
          </p:cNvSpPr>
          <p:nvPr/>
        </p:nvSpPr>
        <p:spPr bwMode="auto">
          <a:xfrm>
            <a:off x="539750" y="908050"/>
            <a:ext cx="8604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 dirty="0">
                <a:solidFill>
                  <a:srgbClr val="006600"/>
                </a:solidFill>
              </a:rPr>
              <a:t> Árboles </a:t>
            </a:r>
            <a:r>
              <a:rPr lang="es-ES" sz="2800" dirty="0" smtClean="0">
                <a:solidFill>
                  <a:srgbClr val="006600"/>
                </a:solidFill>
              </a:rPr>
              <a:t>veteranos   … ¡y monumentales!</a:t>
            </a:r>
            <a:endParaRPr lang="es-ES" sz="2800" dirty="0">
              <a:solidFill>
                <a:srgbClr val="006600"/>
              </a:solidFill>
            </a:endParaRPr>
          </a:p>
        </p:txBody>
      </p:sp>
      <p:sp>
        <p:nvSpPr>
          <p:cNvPr id="21508" name="Text Box 1028"/>
          <p:cNvSpPr txBox="1">
            <a:spLocks noChangeArrowheads="1"/>
          </p:cNvSpPr>
          <p:nvPr/>
        </p:nvSpPr>
        <p:spPr bwMode="auto">
          <a:xfrm>
            <a:off x="539750" y="1773238"/>
            <a:ext cx="2087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_tradnl" sz="2000">
              <a:solidFill>
                <a:srgbClr val="006600"/>
              </a:solidFill>
            </a:endParaRPr>
          </a:p>
        </p:txBody>
      </p:sp>
      <p:pic>
        <p:nvPicPr>
          <p:cNvPr id="17413" name="Picture 1030" descr="ÁRBOLES MONUMENTALES (11)"/>
          <p:cNvPicPr>
            <a:picLocks noChangeAspect="1" noChangeArrowheads="1"/>
          </p:cNvPicPr>
          <p:nvPr/>
        </p:nvPicPr>
        <p:blipFill>
          <a:blip r:embed="rId2" cstate="screen">
            <a:lum bright="-18000"/>
          </a:blip>
          <a:srcRect/>
          <a:stretch>
            <a:fillRect/>
          </a:stretch>
        </p:blipFill>
        <p:spPr bwMode="auto">
          <a:xfrm>
            <a:off x="1476375" y="1700213"/>
            <a:ext cx="6257925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40466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una segunda mitad del siglo XX en la que se produce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395538" y="1484784"/>
          <a:ext cx="8352924" cy="4536504"/>
        </p:xfrm>
        <a:graphic>
          <a:graphicData uri="http://schemas.openxmlformats.org/drawingml/2006/table">
            <a:tbl>
              <a:tblPr/>
              <a:tblGrid>
                <a:gridCol w="2956000"/>
                <a:gridCol w="898948"/>
                <a:gridCol w="899757"/>
                <a:gridCol w="899757"/>
                <a:gridCol w="898948"/>
                <a:gridCol w="899757"/>
                <a:gridCol w="899757"/>
              </a:tblGrid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1787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1887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1920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1950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1991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2016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Ababuj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560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349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Aguilar del Alfambra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448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Allepuz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848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810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Camarillas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1.048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94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Cedrillas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593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909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956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619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Galve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417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369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364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159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Gúdar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460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552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Jorcas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436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368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376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Monteagudo del Castillo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354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482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361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Pobo, El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608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506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376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135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132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5.943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5.877</a:t>
                      </a:r>
                      <a:endParaRPr lang="es-ES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5.194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4.972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1.343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66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1.435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32" marR="638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8 Rectángulo"/>
          <p:cNvSpPr/>
          <p:nvPr/>
        </p:nvSpPr>
        <p:spPr>
          <a:xfrm>
            <a:off x="3851920" y="6165304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un desplome demográfico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395536" y="40466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Y una progresiva expansión agrícola 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pic>
        <p:nvPicPr>
          <p:cNvPr id="290818" name="Picture 2" descr="C:\Users\cdejaime\Documents\Cabeceros\PCCCAA\Imágenes\Agricultura\Cultivos\Trigo\Jorcas\P1010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498299" cy="4873724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1403648" y="609329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predominio de cereal de secano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707904" y="6093296"/>
            <a:ext cx="1440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Cebada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predominio de cereal de secano</a:t>
            </a:r>
          </a:p>
        </p:txBody>
      </p:sp>
      <p:pic>
        <p:nvPicPr>
          <p:cNvPr id="292866" name="Picture 2" descr="C:\Users\cdejaime\Documents\Cabeceros\PCCCAA\Imágenes\Agricultura\Cultivos\Cebada\P1010511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6498299" cy="4873724"/>
          </a:xfrm>
          <a:prstGeom prst="rect">
            <a:avLst/>
          </a:prstGeom>
          <a:noFill/>
        </p:spPr>
      </p:pic>
      <p:pic>
        <p:nvPicPr>
          <p:cNvPr id="292868" name="Picture 4" descr="C:\Users\cdejaime\Documents\Clase\Proyectos\Parque Agrícola\Cebada\2017_05\Cebada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980728"/>
            <a:ext cx="2467835" cy="2677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555776" y="6093296"/>
            <a:ext cx="3816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Pipirigallo o esparceta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Y leguminosas forrajeras …</a:t>
            </a:r>
          </a:p>
        </p:txBody>
      </p:sp>
      <p:pic>
        <p:nvPicPr>
          <p:cNvPr id="293892" name="Picture 4" descr="C:\Users\cdejaime\Documents\Cabeceros\PCCCAA\Imágenes\Agricultura\Cultivos\Pipirigallo\P103066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77888"/>
            <a:ext cx="7056784" cy="5292588"/>
          </a:xfrm>
          <a:prstGeom prst="rect">
            <a:avLst/>
          </a:prstGeom>
          <a:noFill/>
        </p:spPr>
      </p:pic>
      <p:pic>
        <p:nvPicPr>
          <p:cNvPr id="293893" name="Picture 5" descr="C:\Users\cdejaime\Documents\Cabeceros\PCCCAA\Imágenes\Agricultura\Cultivos\Pipirigallo\P1030667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4"/>
            <a:ext cx="2646294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Agricultura intensiva …</a:t>
            </a:r>
          </a:p>
        </p:txBody>
      </p:sp>
      <p:pic>
        <p:nvPicPr>
          <p:cNvPr id="296962" name="Picture 2" descr="C:\Users\cdejaime\Documents\Cabeceros\PCCCAA\Imágenes\Paisajes\Camarillas\Prado de Fuentes\P107056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834336" cy="512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pic>
        <p:nvPicPr>
          <p:cNvPr id="299010" name="Picture 2" descr="C:\Users\cdejaime\Documents\Cabeceros\PCCCAA\Imágenes\Agricultura\Flora arvense\P1010445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6762328" cy="5071746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395536" y="332656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con retazos de más abundancia de vida silvestre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95536" y="332656"/>
            <a:ext cx="8748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Y unos tesoros etnológicos: los huertos</a:t>
            </a:r>
          </a:p>
        </p:txBody>
      </p:sp>
      <p:pic>
        <p:nvPicPr>
          <p:cNvPr id="300034" name="Picture 2" descr="C:\Users\cdejaime\Pictures\Agricultura\Cuencabuena\DSC_2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764704"/>
            <a:ext cx="2448272" cy="3681971"/>
          </a:xfrm>
          <a:prstGeom prst="rect">
            <a:avLst/>
          </a:prstGeom>
          <a:noFill/>
        </p:spPr>
      </p:pic>
      <p:pic>
        <p:nvPicPr>
          <p:cNvPr id="300035" name="Picture 3" descr="C:\Users\cdejaime\Documents\Cabeceros\PCCCAA\Imágenes\Agricultura\Huertos\Camarillas\P1070110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20788"/>
            <a:ext cx="5976664" cy="4482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Ganadería extensiva …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347864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de ovino</a:t>
            </a:r>
          </a:p>
        </p:txBody>
      </p:sp>
      <p:pic>
        <p:nvPicPr>
          <p:cNvPr id="303106" name="Picture 2" descr="C:\Users\cdejaime\Documents\Cabeceros\PCCCAA\Imágenes\Ganadería\El Pobo\Ovino\IMG_20171110_165203_BURST001_COVER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557933" cy="4824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Ganadería extensiva …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347864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de vacuno</a:t>
            </a:r>
          </a:p>
        </p:txBody>
      </p:sp>
      <p:pic>
        <p:nvPicPr>
          <p:cNvPr id="304130" name="Picture 2" descr="C:\Users\cdejaime\Documents\Cabeceros\PCCCAA\Imágenes\Ganadería\El Pobo\Vacuno\P1030291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90718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Industria agroalimentaria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339752" y="6165304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Jamón: el caso Cedrillas</a:t>
            </a:r>
          </a:p>
        </p:txBody>
      </p:sp>
      <p:pic>
        <p:nvPicPr>
          <p:cNvPr id="306178" name="Picture 2" descr="C:\Users\cdejaime\Documents\Cabeceros\PCCCAA\Imágenes\Industria\Cárnicas\P1030832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6480720" cy="4860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Los árboles trasmochos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3850" y="1125538"/>
            <a:ext cx="88201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</a:t>
            </a:r>
            <a:r>
              <a:rPr lang="es-ES" sz="2400">
                <a:solidFill>
                  <a:srgbClr val="006600"/>
                </a:solidFill>
              </a:rPr>
              <a:t>Tres formas en especies arbóreas que rebrotan tras la  poda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0" y="2133600"/>
            <a:ext cx="169167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</a:t>
            </a:r>
            <a:r>
              <a:rPr lang="es-ES" sz="2000" dirty="0" smtClean="0">
                <a:solidFill>
                  <a:srgbClr val="006600"/>
                </a:solidFill>
              </a:rPr>
              <a:t>Porte natural</a:t>
            </a: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None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None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Tallar</a:t>
            </a:r>
          </a:p>
          <a:p>
            <a:pPr>
              <a:buFont typeface="Wingdings" pitchFamily="2" charset="2"/>
              <a:buNone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Trasmocho</a:t>
            </a:r>
          </a:p>
          <a:p>
            <a:pPr>
              <a:buFont typeface="Wingdings" pitchFamily="2" charset="2"/>
              <a:buNone/>
            </a:pPr>
            <a:endParaRPr lang="es-ES" sz="2000" dirty="0">
              <a:solidFill>
                <a:srgbClr val="006600"/>
              </a:solidFill>
            </a:endParaRPr>
          </a:p>
        </p:txBody>
      </p:sp>
      <p:pic>
        <p:nvPicPr>
          <p:cNvPr id="5125" name="Picture 5" descr="DSC_242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7944" y="1916832"/>
            <a:ext cx="2503488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Imagen 10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47664" y="1916832"/>
            <a:ext cx="2420938" cy="363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DSC_138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16713" y="1844675"/>
            <a:ext cx="2427287" cy="3649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026"/>
          <p:cNvSpPr txBox="1">
            <a:spLocks noChangeArrowheads="1"/>
          </p:cNvSpPr>
          <p:nvPr/>
        </p:nvSpPr>
        <p:spPr bwMode="auto">
          <a:xfrm>
            <a:off x="468313" y="188913"/>
            <a:ext cx="86756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producto de un aprovechamiento agroforestal sostenible</a:t>
            </a:r>
          </a:p>
        </p:txBody>
      </p:sp>
      <p:sp>
        <p:nvSpPr>
          <p:cNvPr id="22531" name="Text Box 1027"/>
          <p:cNvSpPr txBox="1">
            <a:spLocks noChangeArrowheads="1"/>
          </p:cNvSpPr>
          <p:nvPr/>
        </p:nvSpPr>
        <p:spPr bwMode="auto">
          <a:xfrm>
            <a:off x="468313" y="1412875"/>
            <a:ext cx="7272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s-ES" sz="2800">
                <a:solidFill>
                  <a:srgbClr val="006600"/>
                </a:solidFill>
              </a:rPr>
              <a:t>Importancia en la economía agraria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23850" y="2133600"/>
            <a:ext cx="2592388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Un uso antiguo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Más que un complemento en la economía agraria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Inversión a largo plazo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_tradnl" sz="2000">
                <a:solidFill>
                  <a:srgbClr val="006600"/>
                </a:solidFill>
              </a:rPr>
              <a:t>Competencia con la producción agaria</a:t>
            </a: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23558" name="Picture 5" descr="IM00313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76600" y="2060575"/>
            <a:ext cx="5321300" cy="4017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Industria agroalimentaria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339752" y="6165304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 y embutidos</a:t>
            </a:r>
          </a:p>
        </p:txBody>
      </p:sp>
      <p:pic>
        <p:nvPicPr>
          <p:cNvPr id="306179" name="Picture 3" descr="C:\Users\cdejaime\Documents\Cabeceros\PCCCAA\Imágenes\Industria\Cárnicas\P1030833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408712" cy="4806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Industria agroalimentaria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47664" y="6165304"/>
            <a:ext cx="6696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Queso: el caso de Aguilar del Alfambra</a:t>
            </a:r>
          </a:p>
        </p:txBody>
      </p:sp>
      <p:pic>
        <p:nvPicPr>
          <p:cNvPr id="307203" name="Picture 3" descr="C:\Users\cdejaime\Documents\Cabeceros\PCCCAA\Imágenes\Industria\Lácteas\quesos curados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3" y="836712"/>
            <a:ext cx="421220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188640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Organismos de otros tiempos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91680" y="6093296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Braquiópodos: </a:t>
            </a:r>
            <a:r>
              <a:rPr lang="es-ES" sz="2800" dirty="0" err="1" smtClean="0">
                <a:solidFill>
                  <a:srgbClr val="006600"/>
                </a:solidFill>
              </a:rPr>
              <a:t>rinconélidos</a:t>
            </a:r>
            <a:r>
              <a:rPr lang="es-ES" sz="2800" dirty="0" smtClean="0">
                <a:solidFill>
                  <a:srgbClr val="006600"/>
                </a:solidFill>
              </a:rPr>
              <a:t> (</a:t>
            </a:r>
            <a:r>
              <a:rPr lang="es-ES" sz="2800" dirty="0" err="1" smtClean="0">
                <a:solidFill>
                  <a:srgbClr val="006600"/>
                </a:solidFill>
              </a:rPr>
              <a:t>Ababuj</a:t>
            </a:r>
            <a:r>
              <a:rPr lang="es-ES" sz="2800" dirty="0" smtClean="0">
                <a:solidFill>
                  <a:srgbClr val="006600"/>
                </a:solidFill>
              </a:rPr>
              <a:t>)</a:t>
            </a:r>
          </a:p>
        </p:txBody>
      </p:sp>
      <p:pic>
        <p:nvPicPr>
          <p:cNvPr id="310275" name="Picture 3" descr="C:\Users\cdejaime\Documents\Cabeceros\PCCCAA\Imágenes\Geología\Paleontología\Ababuj\Braquiópodos\P1030102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912768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188640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Organismos de otros tiempos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627784" y="6165304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Corales (</a:t>
            </a:r>
            <a:r>
              <a:rPr lang="es-ES" sz="2800" dirty="0" err="1" smtClean="0">
                <a:solidFill>
                  <a:srgbClr val="006600"/>
                </a:solidFill>
              </a:rPr>
              <a:t>Allepuz</a:t>
            </a:r>
            <a:r>
              <a:rPr lang="es-ES" sz="2800" dirty="0" smtClean="0">
                <a:solidFill>
                  <a:srgbClr val="006600"/>
                </a:solidFill>
              </a:rPr>
              <a:t>)</a:t>
            </a:r>
          </a:p>
        </p:txBody>
      </p:sp>
      <p:pic>
        <p:nvPicPr>
          <p:cNvPr id="311298" name="Picture 2" descr="C:\Users\cdejaime\Documents\Cabeceros\PCCCAA\Imágenes\Geología\Paleontología\Allepuz\Corales\P1070710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6978352" cy="52337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Organismos de otros tiempos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07704" y="616530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 smtClean="0">
                <a:solidFill>
                  <a:srgbClr val="006600"/>
                </a:solidFill>
              </a:rPr>
              <a:t>Icnitas</a:t>
            </a:r>
            <a:r>
              <a:rPr lang="es-ES" sz="2800" dirty="0" smtClean="0">
                <a:solidFill>
                  <a:srgbClr val="006600"/>
                </a:solidFill>
              </a:rPr>
              <a:t> de dinosaurios (</a:t>
            </a:r>
            <a:r>
              <a:rPr lang="es-ES" sz="2800" dirty="0" err="1" smtClean="0">
                <a:solidFill>
                  <a:srgbClr val="006600"/>
                </a:solidFill>
              </a:rPr>
              <a:t>Ababuj</a:t>
            </a:r>
            <a:r>
              <a:rPr lang="es-ES" sz="2800" dirty="0" smtClean="0">
                <a:solidFill>
                  <a:srgbClr val="006600"/>
                </a:solidFill>
              </a:rPr>
              <a:t>)</a:t>
            </a:r>
          </a:p>
        </p:txBody>
      </p:sp>
      <p:pic>
        <p:nvPicPr>
          <p:cNvPr id="312322" name="Picture 2" descr="C:\Users\cdejaime\Documents\Cabeceros\PCCCAA\Imágenes\Geología\Paleontología\Ababuj\Icnitas\P1010793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052736"/>
            <a:ext cx="6474296" cy="4855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Organismos de otros tiempos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187624" y="6165304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 smtClean="0">
                <a:solidFill>
                  <a:srgbClr val="006600"/>
                </a:solidFill>
              </a:rPr>
              <a:t>Icnitas</a:t>
            </a:r>
            <a:r>
              <a:rPr lang="es-ES" sz="2800" dirty="0" smtClean="0">
                <a:solidFill>
                  <a:srgbClr val="006600"/>
                </a:solidFill>
              </a:rPr>
              <a:t> de dinosaurios (Aguilar del Alfambra)</a:t>
            </a:r>
          </a:p>
        </p:txBody>
      </p:sp>
      <p:pic>
        <p:nvPicPr>
          <p:cNvPr id="313346" name="Picture 2" descr="C:\Users\cdejaime\Documents\Cabeceros\PCCCAA\Imágenes\Geología\Paleontología\Aguilar del Alfambra\Icnitas El Hontanar\Dsc_6096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32656"/>
            <a:ext cx="2730237" cy="4104456"/>
          </a:xfrm>
          <a:prstGeom prst="rect">
            <a:avLst/>
          </a:prstGeom>
          <a:noFill/>
        </p:spPr>
      </p:pic>
      <p:pic>
        <p:nvPicPr>
          <p:cNvPr id="313347" name="Picture 3" descr="C:\Users\cdejaime\Documents\Cabeceros\PCCCAA\Imágenes\Geología\Paleontología\Aguilar del Alfambra\Icnitas El Hontanar\panel icnit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92262"/>
            <a:ext cx="5688632" cy="4302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Organismos de otros tiempos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835696" y="6165304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 smtClean="0">
                <a:solidFill>
                  <a:srgbClr val="006600"/>
                </a:solidFill>
              </a:rPr>
              <a:t>Icnitas</a:t>
            </a:r>
            <a:r>
              <a:rPr lang="es-ES" sz="2800" dirty="0" smtClean="0">
                <a:solidFill>
                  <a:srgbClr val="006600"/>
                </a:solidFill>
              </a:rPr>
              <a:t> de dinosaurios (Galve)</a:t>
            </a:r>
          </a:p>
        </p:txBody>
      </p:sp>
      <p:pic>
        <p:nvPicPr>
          <p:cNvPr id="314370" name="Picture 2" descr="C:\Users\cdejaime\Documents\Cabeceros\PCCCAA\Imágenes\Geología\Paleontología\Galve\Icnitas\Cerradicas\Dsc_5986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5867371" cy="3901802"/>
          </a:xfrm>
          <a:prstGeom prst="rect">
            <a:avLst/>
          </a:prstGeom>
          <a:noFill/>
        </p:spPr>
      </p:pic>
      <p:pic>
        <p:nvPicPr>
          <p:cNvPr id="314371" name="Picture 3" descr="C:\Users\cdejaime\Documents\Cabeceros\PCCCAA\Imágenes\Geología\Paleontología\Galve\Icnitas\Cerradicas\Dsc_5987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616" y="476672"/>
            <a:ext cx="2825234" cy="42484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Organismos de otros tiempos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07704" y="6165304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 smtClean="0">
                <a:solidFill>
                  <a:srgbClr val="006600"/>
                </a:solidFill>
              </a:rPr>
              <a:t>Icnitas</a:t>
            </a:r>
            <a:r>
              <a:rPr lang="es-ES" sz="2800" dirty="0" smtClean="0">
                <a:solidFill>
                  <a:srgbClr val="006600"/>
                </a:solidFill>
              </a:rPr>
              <a:t> de dinosaurios (Galve)</a:t>
            </a:r>
          </a:p>
        </p:txBody>
      </p:sp>
      <p:pic>
        <p:nvPicPr>
          <p:cNvPr id="315394" name="Picture 2" descr="C:\Users\cdejaime\Documents\Cabeceros\PCCCAA\Imágenes\Geología\Paleontología\Galve\Icnitas\Cerradicas\IMG_20170623_132546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6546304" cy="4909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Organismos de otros tiempos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907704" y="6165304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Costilla de </a:t>
            </a:r>
            <a:r>
              <a:rPr lang="es-ES" sz="2800" dirty="0" err="1" smtClean="0">
                <a:solidFill>
                  <a:srgbClr val="006600"/>
                </a:solidFill>
              </a:rPr>
              <a:t>iguanodótido</a:t>
            </a:r>
            <a:r>
              <a:rPr lang="es-ES" sz="2800" dirty="0" smtClean="0">
                <a:solidFill>
                  <a:srgbClr val="006600"/>
                </a:solidFill>
              </a:rPr>
              <a:t> (</a:t>
            </a:r>
            <a:r>
              <a:rPr lang="es-ES" sz="2800" dirty="0" err="1" smtClean="0">
                <a:solidFill>
                  <a:srgbClr val="006600"/>
                </a:solidFill>
              </a:rPr>
              <a:t>Ababuj</a:t>
            </a:r>
            <a:r>
              <a:rPr lang="es-ES" sz="2800" dirty="0" smtClean="0">
                <a:solidFill>
                  <a:srgbClr val="006600"/>
                </a:solidFill>
              </a:rPr>
              <a:t>)</a:t>
            </a:r>
          </a:p>
        </p:txBody>
      </p:sp>
      <p:pic>
        <p:nvPicPr>
          <p:cNvPr id="316418" name="Picture 2" descr="C:\Users\cdejaime\Documents\Cabeceros\PCCCAA\Imágenes\Geología\Paleontología\Ababuj\Iguanodóntido\Dsc_595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60350"/>
            <a:ext cx="6120680" cy="4070252"/>
          </a:xfrm>
          <a:prstGeom prst="rect">
            <a:avLst/>
          </a:prstGeom>
          <a:noFill/>
        </p:spPr>
      </p:pic>
      <p:pic>
        <p:nvPicPr>
          <p:cNvPr id="316419" name="Picture 3" descr="C:\Users\cdejaime\Documents\Cabeceros\PCCCAA\Imágenes\Geología\Paleontología\Ababuj\Iguanodóntido\Fig1 Ababuj mod sep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764704"/>
            <a:ext cx="2922176" cy="1488209"/>
          </a:xfrm>
          <a:prstGeom prst="rect">
            <a:avLst/>
          </a:prstGeom>
          <a:noFill/>
        </p:spPr>
      </p:pic>
      <p:pic>
        <p:nvPicPr>
          <p:cNvPr id="316420" name="Picture 4" descr="C:\Users\cdejaime\Documents\Cabeceros\PCCCAA\Imágenes\Geología\Paleontología\Ababuj\Iguanodóntido\Dsc_5958 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2708920"/>
            <a:ext cx="2122902" cy="3191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valiosos recursos didácticos …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19672" y="6093296"/>
            <a:ext cx="6048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Exposición paleontológica de Galve</a:t>
            </a:r>
          </a:p>
        </p:txBody>
      </p:sp>
      <p:pic>
        <p:nvPicPr>
          <p:cNvPr id="318466" name="Picture 2" descr="C:\Users\cdejaime\Documents\Cabeceros\PCCCAA\Imágenes\Iniciativas turísticas\Museos\Paleontológico Galve\IMG_20170623_121632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690320" cy="5017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/>
          <p:cNvSpPr txBox="1">
            <a:spLocks noChangeArrowheads="1"/>
          </p:cNvSpPr>
          <p:nvPr/>
        </p:nvSpPr>
        <p:spPr bwMode="auto">
          <a:xfrm>
            <a:off x="468313" y="188913"/>
            <a:ext cx="86756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producto de un aprovechamiento agroforestal sostenible</a:t>
            </a:r>
          </a:p>
        </p:txBody>
      </p:sp>
      <p:sp>
        <p:nvSpPr>
          <p:cNvPr id="23555" name="Text Box 1027"/>
          <p:cNvSpPr txBox="1">
            <a:spLocks noChangeArrowheads="1"/>
          </p:cNvSpPr>
          <p:nvPr/>
        </p:nvSpPr>
        <p:spPr bwMode="auto">
          <a:xfrm>
            <a:off x="430213" y="1268413"/>
            <a:ext cx="8713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es-ES" sz="2800">
                <a:solidFill>
                  <a:srgbClr val="006600"/>
                </a:solidFill>
              </a:rPr>
              <a:t>Una propiedad particular</a:t>
            </a:r>
          </a:p>
        </p:txBody>
      </p:sp>
      <p:pic>
        <p:nvPicPr>
          <p:cNvPr id="24582" name="Picture 3" descr="C:\Documents and Settings\Chabier\Mis documentos\Cabeceros\Imágenes\Gestión\Marcas de propiedad\Jorcas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750" y="1844675"/>
            <a:ext cx="1674813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3" name="Picture 4" descr="C:\Documents and Settings\Chabier\Mis documentos\Cabeceros\Imágenes\Gestión\Marcas de propiedad\DSC_589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71775" y="1825625"/>
            <a:ext cx="1655763" cy="2490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4" name="Picture 5" descr="C:\Documents and Settings\Chabier\Mis documentos\Cabeceros\Imágenes\Gestión\Marcas de propiedad\Aguilar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3800" y="1844675"/>
            <a:ext cx="1674813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5" name="Picture 6" descr="C:\Documents and Settings\Chabier\Mis documentos\Cabeceros\Imágenes\Gestión\Marcas de propiedad\DSC_589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92950" y="1916113"/>
            <a:ext cx="1676400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1" name="Picture 2" descr="C:\Documents and Settings\Chabier\Mis documentos\Cabeceros\Imágenes\Gestión\Marcas de propiedad\Aguilar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187450" y="4581525"/>
            <a:ext cx="3167063" cy="210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6" name="Picture 7" descr="C:\Documents and Settings\Chabier\Mis documentos\Cabeceros\Imágenes\Gestión\Marcas de propiedad\DSC_5895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859338" y="4605338"/>
            <a:ext cx="3141662" cy="208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Con valiosos recursos didácticos …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051720" y="6093296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err="1" smtClean="0">
                <a:solidFill>
                  <a:srgbClr val="006600"/>
                </a:solidFill>
              </a:rPr>
              <a:t>Dinópolis-Legendark</a:t>
            </a:r>
            <a:r>
              <a:rPr lang="es-ES" sz="2800" dirty="0" smtClean="0">
                <a:solidFill>
                  <a:srgbClr val="006600"/>
                </a:solidFill>
              </a:rPr>
              <a:t> (Galve)</a:t>
            </a:r>
          </a:p>
        </p:txBody>
      </p:sp>
      <p:pic>
        <p:nvPicPr>
          <p:cNvPr id="320514" name="Picture 2" descr="C:\Users\cdejaime\Documents\Cabeceros\PCCCAA\Imágenes\Iniciativas turísticas\Museos\Legendark\Visita guiada\IMG_20170623_170050  r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835091"/>
            <a:ext cx="3888432" cy="5186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flora por descubrir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843808" y="6165304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En </a:t>
            </a:r>
            <a:r>
              <a:rPr lang="es-ES" sz="2800" dirty="0" smtClean="0">
                <a:solidFill>
                  <a:srgbClr val="006600"/>
                </a:solidFill>
              </a:rPr>
              <a:t>las montañas</a:t>
            </a:r>
            <a:endParaRPr lang="es-ES" sz="2800" dirty="0" smtClean="0">
              <a:solidFill>
                <a:srgbClr val="006600"/>
              </a:solidFill>
            </a:endParaRPr>
          </a:p>
        </p:txBody>
      </p:sp>
      <p:pic>
        <p:nvPicPr>
          <p:cNvPr id="66562" name="Picture 2" descr="C:\Users\cdejaime\Documents\Cabeceros\PCCCAA\Imágenes\Estudios\Vida silvestre\Flora\Gentiana acaulis\IMG_20180524_16170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6192688" cy="4629034"/>
          </a:xfrm>
          <a:prstGeom prst="rect">
            <a:avLst/>
          </a:prstGeom>
          <a:noFill/>
        </p:spPr>
      </p:pic>
      <p:pic>
        <p:nvPicPr>
          <p:cNvPr id="66563" name="Picture 3" descr="C:\Users\cdejaime\Documents\Cabeceros\PCCCAA\Imágenes\Estudios\Vida silvestre\Flora\Gentiana acaulis\P1110003 t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96994"/>
            <a:ext cx="2952328" cy="2214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fauna sorprendente</a:t>
            </a:r>
          </a:p>
        </p:txBody>
      </p:sp>
      <p:pic>
        <p:nvPicPr>
          <p:cNvPr id="67586" name="Picture 2" descr="C:\Users\cdejaime\Documents\Cabeceros\PCCCAA\Imágenes\Fauna\Insectos\Coleoptera\Cerambycidae\Iberodorcadion\Iberodorcadion terolense\escarabajo blanco y negro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446" y="980729"/>
            <a:ext cx="6088481" cy="4680520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2915816" y="5733256"/>
            <a:ext cx="3168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>
                <a:solidFill>
                  <a:srgbClr val="006600"/>
                </a:solidFill>
              </a:rPr>
              <a:t>Iberodorcadion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  <a:r>
              <a:rPr lang="es-ES" sz="2000" dirty="0" err="1" smtClean="0">
                <a:solidFill>
                  <a:srgbClr val="006600"/>
                </a:solidFill>
              </a:rPr>
              <a:t>terolense</a:t>
            </a:r>
            <a:r>
              <a:rPr lang="es-ES" sz="2000" dirty="0" smtClean="0">
                <a:solidFill>
                  <a:srgbClr val="0066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fauna sorprendente</a:t>
            </a:r>
          </a:p>
        </p:txBody>
      </p:sp>
      <p:sp>
        <p:nvSpPr>
          <p:cNvPr id="6" name="5 Rectángulo"/>
          <p:cNvSpPr/>
          <p:nvPr/>
        </p:nvSpPr>
        <p:spPr>
          <a:xfrm>
            <a:off x="3275856" y="6165304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En los roquedos</a:t>
            </a:r>
          </a:p>
        </p:txBody>
      </p:sp>
      <p:pic>
        <p:nvPicPr>
          <p:cNvPr id="328706" name="Picture 2" descr="C:\Users\cdejaime\Documents\Cabeceros\PCCCAA\Imágenes\Fauna\Aves\Falconiformes\Accipitridae\Gyps\Gyps fulvus\P1030920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052736"/>
            <a:ext cx="6618312" cy="496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043608" y="332656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fauna sorprendente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683568" y="6165304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Seguimiento de </a:t>
            </a:r>
            <a:r>
              <a:rPr lang="es-ES" sz="2800" dirty="0" smtClean="0">
                <a:solidFill>
                  <a:srgbClr val="006600"/>
                </a:solidFill>
              </a:rPr>
              <a:t>mariposas de montaña …</a:t>
            </a:r>
            <a:endParaRPr lang="es-ES" sz="2800" dirty="0" smtClean="0">
              <a:solidFill>
                <a:srgbClr val="006600"/>
              </a:solidFill>
            </a:endParaRPr>
          </a:p>
        </p:txBody>
      </p:sp>
      <p:pic>
        <p:nvPicPr>
          <p:cNvPr id="330754" name="Picture 2" descr="C:\Users\cdejaime\Documents\Cabeceros\PCCCAA\Imágenes\Estudios\Vida silvestre\Lepidópteros\P1030306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052736"/>
            <a:ext cx="6546304" cy="4909728"/>
          </a:xfrm>
          <a:prstGeom prst="rect">
            <a:avLst/>
          </a:prstGeom>
          <a:noFill/>
        </p:spPr>
      </p:pic>
      <p:pic>
        <p:nvPicPr>
          <p:cNvPr id="330755" name="Picture 3" descr="C:\Users\cdejaime\Documents\Cabeceros\PCCCAA\Imágenes\Estudios\Vida silvestre\Lepidópteros\P1030303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80728"/>
            <a:ext cx="3713989" cy="2785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7487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dirty="0" smtClean="0">
                <a:solidFill>
                  <a:srgbClr val="006600"/>
                </a:solidFill>
              </a:rPr>
              <a:t>Un recurso educativo …</a:t>
            </a:r>
            <a:endParaRPr lang="es-ES" sz="3200" dirty="0">
              <a:solidFill>
                <a:srgbClr val="006600"/>
              </a:solidFill>
            </a:endParaRP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5004048" y="4869160"/>
            <a:ext cx="32400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Un recurso educativo</a:t>
            </a:r>
          </a:p>
        </p:txBody>
      </p:sp>
      <p:pic>
        <p:nvPicPr>
          <p:cNvPr id="68610" name="Picture 2" descr="C:\Users\cdejaime\Documents\Cabeceros\PCCCAA\Imágenes\Educación\Primaria\San Blas\2018_05_17\Dsc_0106 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836712"/>
            <a:ext cx="3761613" cy="2520280"/>
          </a:xfrm>
          <a:prstGeom prst="rect">
            <a:avLst/>
          </a:prstGeom>
          <a:noFill/>
        </p:spPr>
      </p:pic>
      <p:pic>
        <p:nvPicPr>
          <p:cNvPr id="68611" name="Picture 3" descr="C:\Users\cdejaime\Documents\Cabeceros\PCCCAA\Imágenes\Educación\Secundaria\IES Valle del Jiloca\2018_04_18\paseo alumnos3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432048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331640" y="548680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La página web, un portal temático</a:t>
            </a:r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979712" y="6165304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www.parquechopocabecero.com</a:t>
            </a:r>
            <a:endParaRPr lang="es-ES" sz="2800" dirty="0" smtClean="0">
              <a:solidFill>
                <a:srgbClr val="006600"/>
              </a:solidFill>
            </a:endParaRPr>
          </a:p>
        </p:txBody>
      </p:sp>
      <p:pic>
        <p:nvPicPr>
          <p:cNvPr id="70658" name="Picture 2" descr="C:\Users\cdejaime\Documents\Cabeceros\PCCCAA\Web\PCCCAA\Fotos web PCCCAA\portada web PCCC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746" y="1268126"/>
            <a:ext cx="8072710" cy="4962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331640" y="54868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Actividades, muchas actividades ….</a:t>
            </a:r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67544" y="5661248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  Edición de libros</a:t>
            </a:r>
            <a:endParaRPr lang="es-ES" sz="2400" dirty="0" smtClean="0">
              <a:solidFill>
                <a:srgbClr val="006600"/>
              </a:solidFill>
            </a:endParaRPr>
          </a:p>
        </p:txBody>
      </p:sp>
      <p:pic>
        <p:nvPicPr>
          <p:cNvPr id="71683" name="Picture 3" descr="C:\Users\cdejaime\Documents\Cabeceros\PCCCAA\Actividades propias\Publicaciones\Historia Aguilar\portada 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2945713" cy="4409108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3491880" y="5589240"/>
            <a:ext cx="5652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Conferencias, talleres y rutas guiadas</a:t>
            </a:r>
            <a:endParaRPr lang="es-ES" sz="2400" dirty="0" smtClean="0">
              <a:solidFill>
                <a:srgbClr val="006600"/>
              </a:solidFill>
            </a:endParaRPr>
          </a:p>
        </p:txBody>
      </p:sp>
      <p:pic>
        <p:nvPicPr>
          <p:cNvPr id="71684" name="Picture 4" descr="C:\Users\cdejaime\Documents\Cabeceros\PCCCAA\Imágenes\Actividades propias\2018\Camarillas\zzz t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628800"/>
            <a:ext cx="4938125" cy="3703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331640" y="54868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Actividades, muchas actividades ….</a:t>
            </a:r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5661248"/>
            <a:ext cx="4716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  Ruta etnobotánica de </a:t>
            </a:r>
          </a:p>
          <a:p>
            <a:r>
              <a:rPr lang="es-ES" sz="2400" dirty="0" err="1" smtClean="0">
                <a:solidFill>
                  <a:srgbClr val="006600"/>
                </a:solidFill>
              </a:rPr>
              <a:t>Allepuz</a:t>
            </a:r>
            <a:endParaRPr lang="es-ES" sz="2400" dirty="0" smtClean="0">
              <a:solidFill>
                <a:srgbClr val="006600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3491880" y="5589240"/>
            <a:ext cx="5652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Senda “Caminando entre chopos cabeceros y dinosaurios”. Galve</a:t>
            </a:r>
            <a:endParaRPr lang="es-ES" sz="2400" dirty="0" smtClean="0">
              <a:solidFill>
                <a:srgbClr val="006600"/>
              </a:solidFill>
            </a:endParaRPr>
          </a:p>
        </p:txBody>
      </p:sp>
      <p:pic>
        <p:nvPicPr>
          <p:cNvPr id="72707" name="Picture 3" descr="C:\Users\cdejaime\Documents\Cabeceros\PCCCAA\Imágenes\Turismo\Etnobotánica\Ruta Allepuz\IMG-20181215-WA0008 t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10343"/>
            <a:ext cx="2520280" cy="4536503"/>
          </a:xfrm>
          <a:prstGeom prst="rect">
            <a:avLst/>
          </a:prstGeom>
          <a:noFill/>
        </p:spPr>
      </p:pic>
      <p:pic>
        <p:nvPicPr>
          <p:cNvPr id="72708" name="Picture 4" descr="C:\Users\cdejaime\Documents\Cabeceros\PCCCAA\Actividades propias\Senderismo\Vega Galve\Fotos final\cartel, chopos y dino t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412776"/>
            <a:ext cx="5343616" cy="4014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7487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dirty="0" smtClean="0">
                <a:solidFill>
                  <a:srgbClr val="006600"/>
                </a:solidFill>
              </a:rPr>
              <a:t>Con iniciativas científicas </a:t>
            </a:r>
            <a:r>
              <a:rPr lang="es-ES" sz="3200" dirty="0" smtClean="0">
                <a:solidFill>
                  <a:srgbClr val="006600"/>
                </a:solidFill>
              </a:rPr>
              <a:t>…</a:t>
            </a:r>
            <a:endParaRPr lang="es-ES" sz="3200" dirty="0">
              <a:solidFill>
                <a:srgbClr val="006600"/>
              </a:solidFill>
            </a:endParaRP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755650" y="6165850"/>
            <a:ext cx="32400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es-E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9634" name="Picture 2" descr="C:\Users\cdejaime\Documents\Cabeceros\PCCCAA\Imágenes\Actividades propias\2019\Congreso Trasmochos\Fotos\Chabier y Carmen\Ponencias\koen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772816"/>
            <a:ext cx="4564691" cy="3600400"/>
          </a:xfrm>
          <a:prstGeom prst="rect">
            <a:avLst/>
          </a:prstGeom>
          <a:noFill/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5288" y="5805264"/>
            <a:ext cx="874871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 b="1" dirty="0" smtClean="0">
                <a:solidFill>
                  <a:srgbClr val="006600"/>
                </a:solidFill>
              </a:rPr>
              <a:t>Congreso internacional “Árboles trasmochos, un patrimonio cultural”</a:t>
            </a:r>
          </a:p>
          <a:p>
            <a:pPr>
              <a:spcBef>
                <a:spcPct val="50000"/>
              </a:spcBef>
            </a:pPr>
            <a:r>
              <a:rPr lang="es-ES" sz="2000" b="1" dirty="0" smtClean="0">
                <a:solidFill>
                  <a:srgbClr val="006600"/>
                </a:solidFill>
              </a:rPr>
              <a:t>Aguilar del Alfambra y Galve, 23 y 24 de marzo de 2019 </a:t>
            </a:r>
            <a:endParaRPr lang="es-ES" sz="2000" b="1" dirty="0">
              <a:solidFill>
                <a:srgbClr val="006600"/>
              </a:solidFill>
            </a:endParaRPr>
          </a:p>
        </p:txBody>
      </p:sp>
      <p:pic>
        <p:nvPicPr>
          <p:cNvPr id="69635" name="Picture 3" descr="C:\Users\cdejaime\Documents\Cabeceros\PCCCAA\Actividades propias\Congreso Trasmochos\Cartel\A3-PCCCAA CARTEL CONGRESO-V3 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3641063" cy="50747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026"/>
          <p:cNvSpPr txBox="1">
            <a:spLocks noChangeArrowheads="1"/>
          </p:cNvSpPr>
          <p:nvPr/>
        </p:nvSpPr>
        <p:spPr bwMode="auto">
          <a:xfrm>
            <a:off x="468313" y="188913"/>
            <a:ext cx="86756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producto de un aprovechamiento agroforestal sostenible</a:t>
            </a:r>
          </a:p>
        </p:txBody>
      </p:sp>
      <p:sp>
        <p:nvSpPr>
          <p:cNvPr id="24579" name="Text Box 1027"/>
          <p:cNvSpPr txBox="1">
            <a:spLocks noChangeArrowheads="1"/>
          </p:cNvSpPr>
          <p:nvPr/>
        </p:nvSpPr>
        <p:spPr bwMode="auto">
          <a:xfrm>
            <a:off x="179388" y="1341438"/>
            <a:ext cx="424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Multiplicidad de usos</a:t>
            </a:r>
          </a:p>
        </p:txBody>
      </p:sp>
      <p:sp>
        <p:nvSpPr>
          <p:cNvPr id="24580" name="Text Box 1028"/>
          <p:cNvSpPr txBox="1">
            <a:spLocks noChangeArrowheads="1"/>
          </p:cNvSpPr>
          <p:nvPr/>
        </p:nvSpPr>
        <p:spPr bwMode="auto">
          <a:xfrm>
            <a:off x="323850" y="2205038"/>
            <a:ext cx="2016125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</a:t>
            </a:r>
            <a:r>
              <a:rPr lang="es-ES" sz="2000" b="1">
                <a:solidFill>
                  <a:srgbClr val="006600"/>
                </a:solidFill>
              </a:rPr>
              <a:t>Vigas para </a:t>
            </a:r>
          </a:p>
          <a:p>
            <a:pPr>
              <a:buFont typeface="Wingdings" pitchFamily="2" charset="2"/>
              <a:buNone/>
            </a:pPr>
            <a:r>
              <a:rPr lang="es-ES" sz="2000" b="1">
                <a:solidFill>
                  <a:srgbClr val="006600"/>
                </a:solidFill>
              </a:rPr>
              <a:t>edificación</a:t>
            </a:r>
          </a:p>
          <a:p>
            <a:pPr>
              <a:buFontTx/>
              <a:buChar char="•"/>
            </a:pPr>
            <a:endParaRPr lang="es-ES" sz="2000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>
                <a:solidFill>
                  <a:srgbClr val="006600"/>
                </a:solidFill>
              </a:rPr>
              <a:t> Recurso local y abundante</a:t>
            </a:r>
          </a:p>
          <a:p>
            <a:pPr>
              <a:buFontTx/>
              <a:buChar char="•"/>
            </a:pPr>
            <a:endParaRPr lang="es-ES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>
                <a:solidFill>
                  <a:srgbClr val="006600"/>
                </a:solidFill>
              </a:rPr>
              <a:t> Escasez de otros bosques</a:t>
            </a:r>
          </a:p>
          <a:p>
            <a:pPr>
              <a:buFontTx/>
              <a:buChar char="•"/>
            </a:pPr>
            <a:endParaRPr lang="es-ES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>
                <a:solidFill>
                  <a:srgbClr val="006600"/>
                </a:solidFill>
              </a:rPr>
              <a:t> Selección de variedades</a:t>
            </a:r>
          </a:p>
        </p:txBody>
      </p:sp>
      <p:pic>
        <p:nvPicPr>
          <p:cNvPr id="17414" name="Picture 7" descr="C:\Documents and Settings\Chabier\Mis documentos\Cabeceros\Imágenes\Corología\Aguas Vivas\Salcedillo\DSC_446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27313" y="1916113"/>
            <a:ext cx="2905125" cy="436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5" name="Picture 7" descr="C:\Documents and Settings\Chabier\Mis documentos\Cabeceros\Imágenes\Corología\Alfambra\Allepuz\DSC_740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26138" y="1916113"/>
            <a:ext cx="2919412" cy="4392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131840" y="6165304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800" dirty="0" smtClean="0">
              <a:solidFill>
                <a:srgbClr val="0066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555776" y="6165304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55576" y="332656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Una arboleda singular y un paisaje cultural ….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652120" y="6165304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006600"/>
                </a:solidFill>
              </a:rPr>
              <a:t>…. por descubrir</a:t>
            </a:r>
          </a:p>
        </p:txBody>
      </p:sp>
      <p:pic>
        <p:nvPicPr>
          <p:cNvPr id="335874" name="Picture 2" descr="C:\Users\cdejaime\Documents\Cabeceros\PCCCAA\Imágenes\Iniciativas turísticas\Senderismo\Aguilar del Alfambra\P1040380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840760" cy="513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7487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Hacia el Parque Cultural del Chopo Cabecero del Alto Alfambra 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1116013" y="6237288"/>
            <a:ext cx="67691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Pasear por entre árboles centenarios …. ¡es salud!</a:t>
            </a:r>
          </a:p>
        </p:txBody>
      </p:sp>
      <p:pic>
        <p:nvPicPr>
          <p:cNvPr id="110596" name="Picture 2" descr="C:\Users\cdejaime\Documents\Cabeceros\Imágenes\Educación y divulgación\Fiesta Chopo Cabecero\Allepuz-Jorcas 2017\Fotos\Rosa\chopoIX 23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412875"/>
            <a:ext cx="6810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899592" y="5157192"/>
            <a:ext cx="76328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4000" b="1" dirty="0" smtClean="0">
                <a:solidFill>
                  <a:srgbClr val="006600"/>
                </a:solidFill>
              </a:rPr>
              <a:t>¡¡¡ MUCHAS GRACIAS !!!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0" y="6308725"/>
            <a:ext cx="478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>
              <a:solidFill>
                <a:srgbClr val="006600"/>
              </a:solidFill>
            </a:endParaRPr>
          </a:p>
        </p:txBody>
      </p:sp>
      <p:sp>
        <p:nvSpPr>
          <p:cNvPr id="4103" name="Text Box 4"/>
          <p:cNvSpPr txBox="1">
            <a:spLocks noChangeArrowheads="1"/>
          </p:cNvSpPr>
          <p:nvPr/>
        </p:nvSpPr>
        <p:spPr bwMode="auto">
          <a:xfrm>
            <a:off x="4356100" y="2565400"/>
            <a:ext cx="4787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000" b="1" dirty="0">
                <a:solidFill>
                  <a:srgbClr val="006600"/>
                </a:solidFill>
              </a:rPr>
              <a:t> </a:t>
            </a:r>
            <a:endParaRPr lang="es-ES" sz="2000" b="1" dirty="0" smtClean="0">
              <a:solidFill>
                <a:srgbClr val="006600"/>
              </a:solidFill>
            </a:endParaRPr>
          </a:p>
        </p:txBody>
      </p:sp>
      <p:pic>
        <p:nvPicPr>
          <p:cNvPr id="6" name="Picture 1" descr="C:\Users\cdejaime\Documents\Cabeceros\PCCCAA\Logotipo\ESDA\Logotipo definitivo\logo chopo jpeg r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76672"/>
            <a:ext cx="4782679" cy="4597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26"/>
          <p:cNvSpPr txBox="1">
            <a:spLocks noChangeArrowheads="1"/>
          </p:cNvSpPr>
          <p:nvPr/>
        </p:nvSpPr>
        <p:spPr bwMode="auto">
          <a:xfrm>
            <a:off x="468313" y="188913"/>
            <a:ext cx="86756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producto de un aprovechamiento agroforestal sostenible</a:t>
            </a:r>
          </a:p>
        </p:txBody>
      </p:sp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539750" y="1341438"/>
            <a:ext cx="4248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Multiplicidad de usos</a:t>
            </a:r>
          </a:p>
        </p:txBody>
      </p:sp>
      <p:sp>
        <p:nvSpPr>
          <p:cNvPr id="25604" name="Text Box 1028"/>
          <p:cNvSpPr txBox="1">
            <a:spLocks noChangeArrowheads="1"/>
          </p:cNvSpPr>
          <p:nvPr/>
        </p:nvSpPr>
        <p:spPr bwMode="auto">
          <a:xfrm>
            <a:off x="539750" y="1916113"/>
            <a:ext cx="345598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rgbClr val="006600"/>
                </a:solidFill>
              </a:rPr>
              <a:t>Vigas para edificación</a:t>
            </a: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>
                <a:solidFill>
                  <a:srgbClr val="006600"/>
                </a:solidFill>
              </a:rPr>
              <a:t> Óptimas cualidades</a:t>
            </a:r>
          </a:p>
          <a:p>
            <a:pPr>
              <a:buFontTx/>
              <a:buChar char="•"/>
            </a:pPr>
            <a:endParaRPr lang="es-ES" sz="1600">
              <a:solidFill>
                <a:srgbClr val="006600"/>
              </a:solidFill>
            </a:endParaRPr>
          </a:p>
        </p:txBody>
      </p:sp>
      <p:pic>
        <p:nvPicPr>
          <p:cNvPr id="18438" name="Picture 8" descr="C:\Documents and Settings\Chabier\Mis documentos\Cabeceros\Imágenes\Corología\Alfambra\Allepuz\DSC_740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3351213"/>
            <a:ext cx="4968875" cy="330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C:\Users\cdejaime\Documents\Cabeceros\Imágenes\Usos cabeceros\Construcción\Huesa del Común\DSC_4815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80063" y="1700213"/>
            <a:ext cx="3095625" cy="489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C:\Users\cdejaime\Documents\Cabeceros\Imágenes\Usos cabeceros\Construcción\Aguilón\CAM00029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19475" y="1916113"/>
            <a:ext cx="2376488" cy="172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2804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producto de un aprovechamiento agroforestal sostenible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9750" y="1268413"/>
            <a:ext cx="8424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Multiplicidad de usos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0825" y="2133600"/>
            <a:ext cx="216058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b="1">
                <a:solidFill>
                  <a:srgbClr val="006600"/>
                </a:solidFill>
              </a:rPr>
              <a:t>Combustible</a:t>
            </a: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>
                <a:solidFill>
                  <a:srgbClr val="006600"/>
                </a:solidFill>
              </a:rPr>
              <a:t> Uso tradicional:</a:t>
            </a:r>
          </a:p>
          <a:p>
            <a:pPr lvl="1">
              <a:buFont typeface="Arial" charset="0"/>
              <a:buChar char="­"/>
            </a:pPr>
            <a:r>
              <a:rPr lang="es-ES">
                <a:solidFill>
                  <a:srgbClr val="006600"/>
                </a:solidFill>
              </a:rPr>
              <a:t> Doméstico (inviernos fríos y largos)</a:t>
            </a:r>
          </a:p>
          <a:p>
            <a:pPr>
              <a:buFont typeface="Arial" charset="0"/>
              <a:buChar char="­"/>
            </a:pPr>
            <a:endParaRPr lang="es-ES">
              <a:solidFill>
                <a:srgbClr val="006600"/>
              </a:solidFill>
            </a:endParaRPr>
          </a:p>
          <a:p>
            <a:pPr lvl="1">
              <a:buFont typeface="Arial" charset="0"/>
              <a:buChar char="­"/>
            </a:pPr>
            <a:r>
              <a:rPr lang="es-ES">
                <a:solidFill>
                  <a:srgbClr val="006600"/>
                </a:solidFill>
              </a:rPr>
              <a:t> Industrial (hornos)</a:t>
            </a:r>
          </a:p>
          <a:p>
            <a:pPr>
              <a:buFontTx/>
              <a:buChar char="•"/>
            </a:pPr>
            <a:endParaRPr lang="es-ES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>
                <a:solidFill>
                  <a:srgbClr val="006600"/>
                </a:solidFill>
              </a:rPr>
              <a:t> Uso actual:</a:t>
            </a:r>
          </a:p>
          <a:p>
            <a:pPr lvl="1">
              <a:buFont typeface="Arial" charset="0"/>
              <a:buChar char="­"/>
            </a:pPr>
            <a:r>
              <a:rPr lang="es-ES">
                <a:solidFill>
                  <a:srgbClr val="006600"/>
                </a:solidFill>
              </a:rPr>
              <a:t> Doméstico </a:t>
            </a:r>
          </a:p>
        </p:txBody>
      </p:sp>
      <p:pic>
        <p:nvPicPr>
          <p:cNvPr id="21509" name="Picture 6" descr="chabier25 leña miravete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71775" y="1844675"/>
            <a:ext cx="3024188" cy="208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3" name="Picture 7" descr="C:\Documents and Settings\Chabier\Mis documentos\Cabeceros\Imágenes\Usos cabeceros\Leñas\Remolque con leña procedente de la escamonda de chopo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11863" y="1844675"/>
            <a:ext cx="2881312" cy="208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4" name="Picture 8" descr="C:\Documents and Settings\Chabier\Mis documentos\Cabeceros\Imágenes\Corología\Pancrudo\Barrachina\DSC_833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492500" y="4083050"/>
            <a:ext cx="3887788" cy="258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producto de un aprovechamiento agroforestal sostenible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23850" y="1341438"/>
            <a:ext cx="8424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Multiplicidad de usos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50825" y="2565400"/>
            <a:ext cx="20161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400">
                <a:solidFill>
                  <a:srgbClr val="006600"/>
                </a:solidFill>
              </a:rPr>
              <a:t>Alimento del ganado</a:t>
            </a: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 sz="2000">
                <a:solidFill>
                  <a:srgbClr val="006600"/>
                </a:solidFill>
              </a:rPr>
              <a:t> Forraje </a:t>
            </a:r>
          </a:p>
          <a:p>
            <a:pPr>
              <a:buFontTx/>
              <a:buChar char="•"/>
            </a:pPr>
            <a:endParaRPr lang="es-ES" sz="2000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 sz="2000">
                <a:solidFill>
                  <a:srgbClr val="006600"/>
                </a:solidFill>
              </a:rPr>
              <a:t> Pastos (dehesas)</a:t>
            </a:r>
          </a:p>
          <a:p>
            <a:pPr>
              <a:buFontTx/>
              <a:buChar char="•"/>
            </a:pPr>
            <a:endParaRPr lang="es-ES" sz="2000">
              <a:solidFill>
                <a:srgbClr val="006600"/>
              </a:solidFill>
            </a:endParaRPr>
          </a:p>
          <a:p>
            <a:pPr>
              <a:buFontTx/>
              <a:buChar char="•"/>
            </a:pPr>
            <a:r>
              <a:rPr lang="es-ES" sz="2000">
                <a:solidFill>
                  <a:srgbClr val="006600"/>
                </a:solidFill>
              </a:rPr>
              <a:t> Vías pecuarias</a:t>
            </a:r>
          </a:p>
        </p:txBody>
      </p:sp>
      <p:pic>
        <p:nvPicPr>
          <p:cNvPr id="6" name="5 Imagen" descr="C:\Users\cdejaime\Documents\Cabeceros\Imágenes\Usos cabeceros\Ganadería\Ovejas Azuara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8175" y="2060575"/>
            <a:ext cx="2663825" cy="432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C:\Users\cdejaime\Documents\Cabeceros\Imágenes\Usos cabeceros\Ganadería\Ejulve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7900" y="1484313"/>
            <a:ext cx="1584325" cy="2417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 descr="C:\Users\cdejaime\Documents\Cabeceros\Imágenes\Corología\Turquía\Valle de los Frigios\DSC_5319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87900" y="4076700"/>
            <a:ext cx="1584325" cy="2576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12.3. Todo se aprovecha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516688" y="1268413"/>
            <a:ext cx="2447925" cy="165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Imagen" descr="C:\Users\cdejaime\Documents\Cabeceros\Imágenes\Usos cabeceros\Ganadería\DSC_0961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516688" y="3068638"/>
            <a:ext cx="2447925" cy="151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Imagen" descr="C:\Users\cdejaime\Documents\Cabeceros\Imágenes\Usos cabeceros\Ganadería\Sombreadero Valdeconejos.jp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516688" y="4724400"/>
            <a:ext cx="2447925" cy="158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producto de un aprovechamiento agroforestal sostenible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95288" y="1557338"/>
            <a:ext cx="84248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Multiplicidad </a:t>
            </a:r>
          </a:p>
          <a:p>
            <a:pPr>
              <a:buFont typeface="Wingdings" pitchFamily="2" charset="2"/>
              <a:buNone/>
            </a:pPr>
            <a:r>
              <a:rPr lang="es-ES" sz="2800">
                <a:solidFill>
                  <a:srgbClr val="006600"/>
                </a:solidFill>
              </a:rPr>
              <a:t>de usos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23850" y="3429000"/>
            <a:ext cx="20161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Protección de márgenes de fincas agrícolas</a:t>
            </a: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24581" name="Picture 8" descr="BUTLER 177_773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71775" y="1868488"/>
            <a:ext cx="6194425" cy="412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producto de un aprovechamiento agroforestal sostenible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539750" y="1412875"/>
            <a:ext cx="84248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Un importante recurso económico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2781300"/>
            <a:ext cx="2195513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</a:t>
            </a:r>
            <a:r>
              <a:rPr lang="es-ES" sz="2000" b="1">
                <a:solidFill>
                  <a:srgbClr val="006600"/>
                </a:solidFill>
              </a:rPr>
              <a:t>Otros usos</a:t>
            </a: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s-ES" sz="2000">
                <a:solidFill>
                  <a:srgbClr val="006600"/>
                </a:solidFill>
              </a:rPr>
              <a:t> </a:t>
            </a:r>
            <a:r>
              <a:rPr lang="es-ES" sz="1600">
                <a:solidFill>
                  <a:srgbClr val="006600"/>
                </a:solidFill>
              </a:rPr>
              <a:t>Embalajes</a:t>
            </a:r>
          </a:p>
          <a:p>
            <a:pPr lvl="1">
              <a:buFont typeface="Wingdings" pitchFamily="2" charset="2"/>
              <a:buChar char="§"/>
            </a:pPr>
            <a:endParaRPr lang="es-ES" sz="16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s-ES" sz="1600">
                <a:solidFill>
                  <a:srgbClr val="006600"/>
                </a:solidFill>
              </a:rPr>
              <a:t> Fiestas (hogueras)</a:t>
            </a:r>
          </a:p>
          <a:p>
            <a:pPr lvl="1">
              <a:buFont typeface="Wingdings" pitchFamily="2" charset="2"/>
              <a:buChar char="§"/>
            </a:pPr>
            <a:endParaRPr lang="es-ES" sz="16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s-ES" sz="1600">
                <a:solidFill>
                  <a:srgbClr val="006600"/>
                </a:solidFill>
              </a:rPr>
              <a:t> Pararrayos</a:t>
            </a:r>
          </a:p>
          <a:p>
            <a:pPr lvl="1">
              <a:buFont typeface="Wingdings" pitchFamily="2" charset="2"/>
              <a:buChar char="§"/>
            </a:pPr>
            <a:endParaRPr lang="es-ES" sz="16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s-ES" sz="1600">
                <a:solidFill>
                  <a:srgbClr val="006600"/>
                </a:solidFill>
              </a:rPr>
              <a:t> Horticultura</a:t>
            </a:r>
          </a:p>
          <a:p>
            <a:pPr lvl="1">
              <a:buFont typeface="Wingdings" pitchFamily="2" charset="2"/>
              <a:buChar char="§"/>
            </a:pPr>
            <a:endParaRPr lang="es-ES" sz="16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s-ES" sz="1600">
                <a:solidFill>
                  <a:srgbClr val="006600"/>
                </a:solidFill>
              </a:rPr>
              <a:t> Carpintería</a:t>
            </a: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25605" name="Picture 7" descr="CHABIER70 HOGUERA SANTA LUCIA TORRECILLA DEL REBOLLAR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24525" y="1916113"/>
            <a:ext cx="3246438" cy="446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5" name="Picture 7" descr="C:\Documents and Settings\Chabier\Mis documentos\Cabeceros\Imágenes\Usos cabeceros\Leñas\DIA_027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39975" y="1916113"/>
            <a:ext cx="2959100" cy="446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026"/>
          <p:cNvSpPr txBox="1">
            <a:spLocks noChangeArrowheads="1"/>
          </p:cNvSpPr>
          <p:nvPr/>
        </p:nvSpPr>
        <p:spPr bwMode="auto">
          <a:xfrm>
            <a:off x="468313" y="260350"/>
            <a:ext cx="698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¿Qué es un chopo cabecero?</a:t>
            </a:r>
          </a:p>
        </p:txBody>
      </p:sp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250825" y="1268413"/>
            <a:ext cx="8604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Árboles veteranos</a:t>
            </a:r>
          </a:p>
        </p:txBody>
      </p:sp>
      <p:sp>
        <p:nvSpPr>
          <p:cNvPr id="30724" name="Text Box 1028"/>
          <p:cNvSpPr txBox="1">
            <a:spLocks noChangeArrowheads="1"/>
          </p:cNvSpPr>
          <p:nvPr/>
        </p:nvSpPr>
        <p:spPr bwMode="auto">
          <a:xfrm>
            <a:off x="539750" y="1773238"/>
            <a:ext cx="2087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_tradnl" sz="2000">
              <a:solidFill>
                <a:srgbClr val="006600"/>
              </a:solidFill>
            </a:endParaRPr>
          </a:p>
        </p:txBody>
      </p:sp>
      <p:pic>
        <p:nvPicPr>
          <p:cNvPr id="16391" name="Picture 4" descr="C:\Documents and Settings\Chabier\Mis documentos\Cabeceros\Imágenes\Selección de fotos para artículos cabeceros\Magia de Viajar\P515007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2565400"/>
            <a:ext cx="5183187" cy="388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2" descr="C:\Documents and Settings\Chabier\Mis documentos\Cabeceros\Imágenes\Corología\Alfambra\Alfambra\DSC_769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08625" y="1268413"/>
            <a:ext cx="3446463" cy="5184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sz="3400" smtClean="0">
                <a:latin typeface="Arial" charset="0"/>
              </a:rPr>
              <a:t>Área de distribución del chopo cabecero</a:t>
            </a:r>
            <a:r>
              <a:rPr lang="es-ES" sz="2400" b="1" smtClean="0"/>
              <a:t/>
            </a:r>
            <a:br>
              <a:rPr lang="es-ES" sz="2400" b="1" smtClean="0"/>
            </a:br>
            <a:endParaRPr lang="es-ES_tradnl" sz="2400" b="1" smtClean="0"/>
          </a:p>
        </p:txBody>
      </p:sp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-252413" y="1052513"/>
            <a:ext cx="4032251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 </a:t>
            </a:r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</p:txBody>
      </p:sp>
      <p:sp>
        <p:nvSpPr>
          <p:cNvPr id="31748" name="4 Rectángulo"/>
          <p:cNvSpPr>
            <a:spLocks noChangeArrowheads="1"/>
          </p:cNvSpPr>
          <p:nvPr/>
        </p:nvSpPr>
        <p:spPr bwMode="auto">
          <a:xfrm>
            <a:off x="250825" y="1052513"/>
            <a:ext cx="4249738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solidFill>
                  <a:srgbClr val="006600"/>
                </a:solidFill>
              </a:rPr>
              <a:t>Europa</a:t>
            </a:r>
            <a:r>
              <a:rPr lang="es-ES" sz="2400">
                <a:solidFill>
                  <a:srgbClr val="006600"/>
                </a:solidFill>
              </a:rPr>
              <a:t>:</a:t>
            </a:r>
          </a:p>
          <a:p>
            <a:endParaRPr lang="es-ES" sz="24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2400">
                <a:solidFill>
                  <a:srgbClr val="006600"/>
                </a:solidFill>
              </a:rPr>
              <a:t>Reino Unido</a:t>
            </a:r>
          </a:p>
          <a:p>
            <a:pPr lvl="1"/>
            <a:r>
              <a:rPr lang="es-ES" sz="2400">
                <a:solidFill>
                  <a:srgbClr val="006600"/>
                </a:solidFill>
              </a:rPr>
              <a:t>	Vale of Aylesbury </a:t>
            </a:r>
          </a:p>
          <a:p>
            <a:pPr lvl="1"/>
            <a:r>
              <a:rPr lang="es-ES" sz="2400">
                <a:solidFill>
                  <a:srgbClr val="006600"/>
                </a:solidFill>
              </a:rPr>
              <a:t>	(2.628 ejemplares)</a:t>
            </a:r>
          </a:p>
          <a:p>
            <a:pPr lvl="1"/>
            <a:endParaRPr lang="es-ES" sz="24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2400">
                <a:solidFill>
                  <a:srgbClr val="006600"/>
                </a:solidFill>
              </a:rPr>
              <a:t>Otros países</a:t>
            </a:r>
          </a:p>
        </p:txBody>
      </p:sp>
      <p:pic>
        <p:nvPicPr>
          <p:cNvPr id="9" name="8 Imagen" descr="C:\Users\cdejaime\Documents\Cabeceros\Imágenes\Corología\Inglaterra\Vale Aylesbury\20150309_183141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92725" y="908050"/>
            <a:ext cx="2592388" cy="187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50" name="12 Rectángulo"/>
          <p:cNvSpPr>
            <a:spLocks noChangeArrowheads="1"/>
          </p:cNvSpPr>
          <p:nvPr/>
        </p:nvSpPr>
        <p:spPr bwMode="auto">
          <a:xfrm>
            <a:off x="323850" y="4292600"/>
            <a:ext cx="4103688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solidFill>
                  <a:srgbClr val="006600"/>
                </a:solidFill>
              </a:rPr>
              <a:t>Asia occidental</a:t>
            </a:r>
          </a:p>
          <a:p>
            <a:pPr lvl="1">
              <a:buFont typeface="Wingdings" pitchFamily="2" charset="2"/>
              <a:buChar char="ü"/>
            </a:pPr>
            <a:endParaRPr lang="es-ES" sz="24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2400">
                <a:solidFill>
                  <a:srgbClr val="006600"/>
                </a:solidFill>
              </a:rPr>
              <a:t>Turquía</a:t>
            </a:r>
          </a:p>
        </p:txBody>
      </p:sp>
      <p:pic>
        <p:nvPicPr>
          <p:cNvPr id="14" name="13 Imagen" descr="C:\Users\cdejaime\Documents\Cabeceros\Imágenes\Corología\Italia\Emilia-Romaña\DSC_2397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725" y="2852738"/>
            <a:ext cx="2592388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14 Imagen" descr="C:\Users\cdejaime\Documents\Cabeceros\Imágenes\Corología\Turquía\Capadocia\10443950_10205472162512852_344064817_n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16238" y="4797425"/>
            <a:ext cx="26638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15 Imagen" descr="C:\Users\cdejaime\Documents\Cabeceros\Imágenes\Corología\Turquía\Valle de los Frigios\DSC_5318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84888" y="4797425"/>
            <a:ext cx="2735262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Los árboles trasmochos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07418" y="6165304"/>
            <a:ext cx="81365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6600"/>
                </a:solidFill>
              </a:rPr>
              <a:t>Compatibilizar la producción de madera y la ganadera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65538" name="Picture 2" descr="C:\Users\cdejaime\Documents\Cabeceros\Imágenes\Usos cabeceros\Ganadería\Vacuno\Aliaga\23843471_909214472562044_447873131473637446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6046" y="908720"/>
            <a:ext cx="3727914" cy="5112568"/>
          </a:xfrm>
          <a:prstGeom prst="rect">
            <a:avLst/>
          </a:prstGeom>
          <a:noFill/>
        </p:spPr>
      </p:pic>
      <p:pic>
        <p:nvPicPr>
          <p:cNvPr id="65539" name="Picture 3" descr="C:\Users\cdejaime\Documents\Cabeceros\Imágenes\Usos cabeceros\Ganadería\Ovino\Navarrete del Río\Dsc_0968 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908720"/>
            <a:ext cx="3672409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sz="3400" smtClean="0">
                <a:latin typeface="Arial" charset="0"/>
              </a:rPr>
              <a:t>Área de distribución del chopo cabecero</a:t>
            </a:r>
            <a:r>
              <a:rPr lang="es-ES" sz="2400" b="1" smtClean="0"/>
              <a:t/>
            </a:r>
            <a:br>
              <a:rPr lang="es-ES" sz="2400" b="1" smtClean="0"/>
            </a:br>
            <a:endParaRPr lang="es-ES_tradnl" sz="2400" b="1" smtClean="0"/>
          </a:p>
        </p:txBody>
      </p:sp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-252413" y="1052513"/>
            <a:ext cx="4032251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 </a:t>
            </a:r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</p:txBody>
      </p:sp>
      <p:sp>
        <p:nvSpPr>
          <p:cNvPr id="32772" name="4 Rectángulo"/>
          <p:cNvSpPr>
            <a:spLocks noChangeArrowheads="1"/>
          </p:cNvSpPr>
          <p:nvPr/>
        </p:nvSpPr>
        <p:spPr bwMode="auto">
          <a:xfrm>
            <a:off x="250825" y="1052513"/>
            <a:ext cx="46085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solidFill>
                  <a:srgbClr val="006600"/>
                </a:solidFill>
              </a:rPr>
              <a:t>España:</a:t>
            </a:r>
          </a:p>
          <a:p>
            <a:endParaRPr lang="es-ES" sz="28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2800">
                <a:solidFill>
                  <a:srgbClr val="006600"/>
                </a:solidFill>
              </a:rPr>
              <a:t> Cordillera Cantábrica</a:t>
            </a:r>
          </a:p>
          <a:p>
            <a:pPr lvl="1">
              <a:buFont typeface="Wingdings" pitchFamily="2" charset="2"/>
              <a:buChar char="ü"/>
            </a:pPr>
            <a:endParaRPr lang="es-ES" sz="28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2800">
                <a:solidFill>
                  <a:srgbClr val="006600"/>
                </a:solidFill>
              </a:rPr>
              <a:t> Sistema Central</a:t>
            </a:r>
          </a:p>
          <a:p>
            <a:pPr lvl="1">
              <a:buFont typeface="Wingdings" pitchFamily="2" charset="2"/>
              <a:buChar char="ü"/>
            </a:pPr>
            <a:endParaRPr lang="es-ES" sz="28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2800">
                <a:solidFill>
                  <a:srgbClr val="006600"/>
                </a:solidFill>
              </a:rPr>
              <a:t> Pirineos</a:t>
            </a:r>
          </a:p>
          <a:p>
            <a:pPr lvl="1">
              <a:buFont typeface="Wingdings" pitchFamily="2" charset="2"/>
              <a:buChar char="ü"/>
            </a:pPr>
            <a:endParaRPr lang="es-ES" sz="28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2800">
                <a:solidFill>
                  <a:srgbClr val="006600"/>
                </a:solidFill>
              </a:rPr>
              <a:t> Cordillera Bética </a:t>
            </a:r>
          </a:p>
        </p:txBody>
      </p:sp>
      <p:pic>
        <p:nvPicPr>
          <p:cNvPr id="10" name="9 Imagen" descr="C:\Users\cdejaime\Documents\Cabeceros\Imágenes\Corología\Península (fuera de Aragón)\Castilla y León\Burgos\Ubierna\DSC_6906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48263" y="1052513"/>
            <a:ext cx="3060700" cy="223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Imagen" descr="C:\Users\cdejaime\Documents\Cabeceros\Imágenes\Corología\Península (fuera de Aragón)\Andalucía\Granada\Sierra de Baza\DSC_3256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263" y="3716338"/>
            <a:ext cx="3095625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sz="3400" smtClean="0">
                <a:latin typeface="Arial" charset="0"/>
              </a:rPr>
              <a:t>Área de distribución del chopo cabecero</a:t>
            </a:r>
            <a:r>
              <a:rPr lang="es-ES" sz="2400" b="1" smtClean="0"/>
              <a:t/>
            </a:r>
            <a:br>
              <a:rPr lang="es-ES" sz="2400" b="1" smtClean="0"/>
            </a:br>
            <a:endParaRPr lang="es-ES_tradnl" sz="2400" b="1" smtClean="0"/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-252413" y="1052513"/>
            <a:ext cx="4032251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 </a:t>
            </a:r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  <a:p>
            <a:endParaRPr lang="es-ES">
              <a:solidFill>
                <a:srgbClr val="006600"/>
              </a:solidFill>
            </a:endParaRPr>
          </a:p>
        </p:txBody>
      </p:sp>
      <p:sp>
        <p:nvSpPr>
          <p:cNvPr id="33796" name="4 Rectángulo"/>
          <p:cNvSpPr>
            <a:spLocks noChangeArrowheads="1"/>
          </p:cNvSpPr>
          <p:nvPr/>
        </p:nvSpPr>
        <p:spPr bwMode="auto">
          <a:xfrm>
            <a:off x="250825" y="1052513"/>
            <a:ext cx="4608513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800">
                <a:solidFill>
                  <a:srgbClr val="006600"/>
                </a:solidFill>
              </a:rPr>
              <a:t>España:</a:t>
            </a:r>
          </a:p>
          <a:p>
            <a:endParaRPr lang="es-ES" sz="2800">
              <a:solidFill>
                <a:srgbClr val="006600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s-ES" sz="2800">
                <a:solidFill>
                  <a:srgbClr val="006600"/>
                </a:solidFill>
              </a:rPr>
              <a:t> Cordillera Ibérica</a:t>
            </a:r>
          </a:p>
          <a:p>
            <a:pPr lvl="1">
              <a:buFont typeface="Wingdings" pitchFamily="2" charset="2"/>
              <a:buChar char="ü"/>
            </a:pPr>
            <a:endParaRPr lang="es-ES" sz="2800">
              <a:solidFill>
                <a:srgbClr val="00660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s-ES" sz="2400">
                <a:solidFill>
                  <a:srgbClr val="006600"/>
                </a:solidFill>
              </a:rPr>
              <a:t> Burgos</a:t>
            </a:r>
          </a:p>
          <a:p>
            <a:pPr lvl="2">
              <a:buFont typeface="Arial" charset="0"/>
              <a:buChar char="•"/>
            </a:pPr>
            <a:endParaRPr lang="es-ES" sz="2400">
              <a:solidFill>
                <a:srgbClr val="00660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s-ES" sz="2400">
                <a:solidFill>
                  <a:srgbClr val="006600"/>
                </a:solidFill>
              </a:rPr>
              <a:t> Soria</a:t>
            </a:r>
          </a:p>
          <a:p>
            <a:pPr lvl="2">
              <a:buFont typeface="Arial" charset="0"/>
              <a:buChar char="•"/>
            </a:pPr>
            <a:endParaRPr lang="es-ES" sz="2400">
              <a:solidFill>
                <a:srgbClr val="00660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s-ES" sz="2400">
                <a:solidFill>
                  <a:srgbClr val="006600"/>
                </a:solidFill>
              </a:rPr>
              <a:t> La Rioja</a:t>
            </a:r>
          </a:p>
          <a:p>
            <a:pPr lvl="2">
              <a:buFont typeface="Arial" charset="0"/>
              <a:buChar char="•"/>
            </a:pPr>
            <a:endParaRPr lang="es-ES" sz="2400">
              <a:solidFill>
                <a:srgbClr val="00660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s-ES" sz="2400">
                <a:solidFill>
                  <a:srgbClr val="006600"/>
                </a:solidFill>
              </a:rPr>
              <a:t> Castellón</a:t>
            </a:r>
          </a:p>
          <a:p>
            <a:pPr lvl="2">
              <a:buFont typeface="Arial" charset="0"/>
              <a:buChar char="•"/>
            </a:pPr>
            <a:endParaRPr lang="es-ES" sz="2400">
              <a:solidFill>
                <a:srgbClr val="006600"/>
              </a:solidFill>
            </a:endParaRPr>
          </a:p>
          <a:p>
            <a:pPr lvl="2">
              <a:buFont typeface="Arial" charset="0"/>
              <a:buChar char="•"/>
            </a:pPr>
            <a:r>
              <a:rPr lang="es-ES" sz="2400">
                <a:solidFill>
                  <a:srgbClr val="006600"/>
                </a:solidFill>
              </a:rPr>
              <a:t> Valencia</a:t>
            </a:r>
          </a:p>
        </p:txBody>
      </p:sp>
      <p:pic>
        <p:nvPicPr>
          <p:cNvPr id="7" name="6 Imagen" descr="C:\Users\cdejaime\Documents\Cabeceros\Imágenes\Corología\Península (fuera de Aragón)\Castilla y León\Burgos\Santa Cruz de Juarros\DSC_3779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59338" y="981075"/>
            <a:ext cx="3738562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cdejaime\Documents\Cabeceros\Imágenes\Corología\Península (fuera de Aragón)\Castilla y León\Soria\Trévago\Dsc_797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2363" y="3789363"/>
            <a:ext cx="360045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ES" sz="3400" smtClean="0">
                <a:latin typeface="Arial" charset="0"/>
              </a:rPr>
              <a:t>Área de distribución del chopo cabecero</a:t>
            </a:r>
            <a:r>
              <a:rPr lang="es-ES" sz="2400" b="1" smtClean="0"/>
              <a:t/>
            </a:r>
            <a:br>
              <a:rPr lang="es-ES" sz="2400" b="1" smtClean="0"/>
            </a:br>
            <a:endParaRPr lang="es-ES_tradnl" sz="2400" b="1" smtClean="0"/>
          </a:p>
        </p:txBody>
      </p:sp>
      <p:pic>
        <p:nvPicPr>
          <p:cNvPr id="34819" name="Picture 4" descr="distribuc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4716463" y="1052513"/>
            <a:ext cx="3509962" cy="537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611188" y="981075"/>
            <a:ext cx="403225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/>
              <a:t> </a:t>
            </a:r>
            <a:r>
              <a:rPr lang="es-ES" b="1" dirty="0">
                <a:solidFill>
                  <a:srgbClr val="006600"/>
                </a:solidFill>
              </a:rPr>
              <a:t>Aragón</a:t>
            </a:r>
            <a:r>
              <a:rPr lang="es-ES" dirty="0">
                <a:solidFill>
                  <a:srgbClr val="006600"/>
                </a:solidFill>
              </a:rPr>
              <a:t>:  100.000 ejemplares aprox.</a:t>
            </a:r>
          </a:p>
          <a:p>
            <a:endParaRPr lang="es-ES" dirty="0">
              <a:solidFill>
                <a:srgbClr val="006600"/>
              </a:solidFill>
            </a:endParaRPr>
          </a:p>
          <a:p>
            <a:r>
              <a:rPr lang="es-ES" dirty="0">
                <a:solidFill>
                  <a:srgbClr val="006600"/>
                </a:solidFill>
              </a:rPr>
              <a:t> Cuenca del </a:t>
            </a:r>
            <a:r>
              <a:rPr lang="es-ES" b="1" dirty="0">
                <a:solidFill>
                  <a:srgbClr val="006600"/>
                </a:solidFill>
              </a:rPr>
              <a:t>Pancrudo</a:t>
            </a:r>
            <a:r>
              <a:rPr lang="es-ES" dirty="0">
                <a:solidFill>
                  <a:srgbClr val="006600"/>
                </a:solidFill>
              </a:rPr>
              <a:t>: 21.130 ej.</a:t>
            </a:r>
          </a:p>
          <a:p>
            <a:r>
              <a:rPr lang="es-ES" sz="1600" dirty="0">
                <a:solidFill>
                  <a:srgbClr val="006600"/>
                </a:solidFill>
              </a:rPr>
              <a:t>- Área: 468 Km2</a:t>
            </a:r>
          </a:p>
          <a:p>
            <a:r>
              <a:rPr lang="es-ES" sz="1600" dirty="0">
                <a:solidFill>
                  <a:srgbClr val="006600"/>
                </a:solidFill>
              </a:rPr>
              <a:t>- Longitud riberas: 284 Km</a:t>
            </a:r>
          </a:p>
          <a:p>
            <a:r>
              <a:rPr lang="es-ES" sz="1600" dirty="0">
                <a:solidFill>
                  <a:srgbClr val="006600"/>
                </a:solidFill>
              </a:rPr>
              <a:t>- Densidad: 45,15 árboles/</a:t>
            </a:r>
            <a:r>
              <a:rPr lang="es-ES" sz="1600" dirty="0">
                <a:solidFill>
                  <a:schemeClr val="tx2"/>
                </a:solidFill>
              </a:rPr>
              <a:t>km</a:t>
            </a:r>
            <a:r>
              <a:rPr lang="es-ES" sz="1600" baseline="30000" dirty="0">
                <a:solidFill>
                  <a:schemeClr val="tx2"/>
                </a:solidFill>
              </a:rPr>
              <a:t>2</a:t>
            </a:r>
            <a:endParaRPr lang="es-ES" sz="1600" dirty="0">
              <a:solidFill>
                <a:srgbClr val="006600"/>
              </a:solidFill>
            </a:endParaRPr>
          </a:p>
          <a:p>
            <a:endParaRPr lang="es-ES" dirty="0">
              <a:solidFill>
                <a:srgbClr val="006600"/>
              </a:solidFill>
            </a:endParaRPr>
          </a:p>
          <a:p>
            <a:r>
              <a:rPr lang="es-ES" dirty="0">
                <a:solidFill>
                  <a:srgbClr val="006600"/>
                </a:solidFill>
              </a:rPr>
              <a:t>Cuenca del </a:t>
            </a:r>
            <a:r>
              <a:rPr lang="es-ES" b="1" dirty="0">
                <a:solidFill>
                  <a:srgbClr val="006600"/>
                </a:solidFill>
              </a:rPr>
              <a:t>Alfambra</a:t>
            </a:r>
            <a:r>
              <a:rPr lang="es-ES" dirty="0">
                <a:solidFill>
                  <a:srgbClr val="006600"/>
                </a:solidFill>
              </a:rPr>
              <a:t>: 23.303 ej.	</a:t>
            </a:r>
          </a:p>
          <a:p>
            <a:r>
              <a:rPr lang="es-ES" dirty="0">
                <a:solidFill>
                  <a:srgbClr val="006600"/>
                </a:solidFill>
              </a:rPr>
              <a:t>- </a:t>
            </a:r>
            <a:r>
              <a:rPr lang="es-ES" sz="1600" dirty="0">
                <a:solidFill>
                  <a:srgbClr val="006600"/>
                </a:solidFill>
              </a:rPr>
              <a:t>Área: 1.425</a:t>
            </a:r>
            <a:r>
              <a:rPr lang="es-ES" sz="1600" dirty="0"/>
              <a:t> </a:t>
            </a:r>
            <a:r>
              <a:rPr lang="es-ES" sz="1600" dirty="0">
                <a:solidFill>
                  <a:srgbClr val="006600"/>
                </a:solidFill>
              </a:rPr>
              <a:t>Km2</a:t>
            </a:r>
            <a:r>
              <a:rPr lang="es-ES" sz="1600" dirty="0"/>
              <a:t> </a:t>
            </a:r>
            <a:endParaRPr lang="es-ES" sz="1600" dirty="0">
              <a:solidFill>
                <a:srgbClr val="006600"/>
              </a:solidFill>
            </a:endParaRPr>
          </a:p>
          <a:p>
            <a:r>
              <a:rPr lang="es-ES" sz="1600" dirty="0">
                <a:solidFill>
                  <a:srgbClr val="006600"/>
                </a:solidFill>
              </a:rPr>
              <a:t>- Longitud riberas: 428 Km</a:t>
            </a:r>
          </a:p>
          <a:p>
            <a:pPr>
              <a:buFontTx/>
              <a:buChar char="-"/>
            </a:pPr>
            <a:r>
              <a:rPr lang="es-ES" sz="1600" dirty="0">
                <a:solidFill>
                  <a:srgbClr val="006600"/>
                </a:solidFill>
              </a:rPr>
              <a:t> Densidad: 16,35 árboles/</a:t>
            </a:r>
            <a:r>
              <a:rPr lang="es-ES" sz="1600" dirty="0">
                <a:solidFill>
                  <a:schemeClr val="tx2"/>
                </a:solidFill>
              </a:rPr>
              <a:t>km</a:t>
            </a:r>
            <a:r>
              <a:rPr lang="es-ES" sz="1600" baseline="30000" dirty="0">
                <a:solidFill>
                  <a:schemeClr val="tx2"/>
                </a:solidFill>
              </a:rPr>
              <a:t>2</a:t>
            </a:r>
            <a:endParaRPr lang="es-ES" sz="1600" dirty="0">
              <a:solidFill>
                <a:schemeClr val="tx2"/>
              </a:solidFill>
            </a:endParaRPr>
          </a:p>
          <a:p>
            <a:endParaRPr lang="es-ES" sz="1600" dirty="0">
              <a:solidFill>
                <a:srgbClr val="006600"/>
              </a:solidFill>
            </a:endParaRPr>
          </a:p>
          <a:p>
            <a:r>
              <a:rPr lang="es-ES" dirty="0">
                <a:solidFill>
                  <a:srgbClr val="006600"/>
                </a:solidFill>
              </a:rPr>
              <a:t>Cuenca del </a:t>
            </a:r>
            <a:r>
              <a:rPr lang="es-ES" b="1" dirty="0">
                <a:solidFill>
                  <a:srgbClr val="006600"/>
                </a:solidFill>
              </a:rPr>
              <a:t>Aguasvivas</a:t>
            </a:r>
            <a:r>
              <a:rPr lang="es-ES" dirty="0">
                <a:solidFill>
                  <a:srgbClr val="006600"/>
                </a:solidFill>
              </a:rPr>
              <a:t>: 10.285 ej.</a:t>
            </a:r>
          </a:p>
          <a:p>
            <a:r>
              <a:rPr lang="es-ES" sz="1600" dirty="0">
                <a:solidFill>
                  <a:srgbClr val="006600"/>
                </a:solidFill>
              </a:rPr>
              <a:t>- Área: 1.446 km2</a:t>
            </a:r>
          </a:p>
          <a:p>
            <a:r>
              <a:rPr lang="es-ES" sz="1600" dirty="0">
                <a:solidFill>
                  <a:srgbClr val="006600"/>
                </a:solidFill>
              </a:rPr>
              <a:t>- Longitud riberas: 451 Km</a:t>
            </a:r>
          </a:p>
          <a:p>
            <a:pPr>
              <a:buFontTx/>
              <a:buChar char="-"/>
            </a:pPr>
            <a:r>
              <a:rPr lang="es-ES" sz="1600" dirty="0">
                <a:solidFill>
                  <a:srgbClr val="006600"/>
                </a:solidFill>
              </a:rPr>
              <a:t> Densidad: 7,23 árboles/km</a:t>
            </a:r>
            <a:r>
              <a:rPr lang="es-ES" sz="1600" baseline="30000" dirty="0">
                <a:solidFill>
                  <a:srgbClr val="006600"/>
                </a:solidFill>
              </a:rPr>
              <a:t>2</a:t>
            </a:r>
            <a:endParaRPr lang="es-ES" sz="1600" dirty="0">
              <a:solidFill>
                <a:srgbClr val="006600"/>
              </a:solidFill>
            </a:endParaRPr>
          </a:p>
          <a:p>
            <a:endParaRPr lang="es-ES" sz="1600" dirty="0">
              <a:solidFill>
                <a:srgbClr val="006600"/>
              </a:solidFill>
            </a:endParaRPr>
          </a:p>
          <a:p>
            <a:r>
              <a:rPr lang="es-ES" dirty="0">
                <a:solidFill>
                  <a:srgbClr val="006600"/>
                </a:solidFill>
              </a:rPr>
              <a:t>Cuenca del </a:t>
            </a:r>
            <a:r>
              <a:rPr lang="es-ES" b="1" dirty="0">
                <a:solidFill>
                  <a:srgbClr val="006600"/>
                </a:solidFill>
              </a:rPr>
              <a:t>Huerva</a:t>
            </a:r>
            <a:r>
              <a:rPr lang="es-ES" dirty="0">
                <a:solidFill>
                  <a:srgbClr val="006600"/>
                </a:solidFill>
              </a:rPr>
              <a:t>: 5.912 ej.</a:t>
            </a:r>
          </a:p>
          <a:p>
            <a:r>
              <a:rPr lang="es-ES" sz="1600" dirty="0">
                <a:solidFill>
                  <a:srgbClr val="006600"/>
                </a:solidFill>
              </a:rPr>
              <a:t>- Área: 1.034 Km2</a:t>
            </a:r>
          </a:p>
          <a:p>
            <a:pPr>
              <a:buFontTx/>
              <a:buChar char="-"/>
            </a:pPr>
            <a:r>
              <a:rPr lang="es-ES" sz="1600" dirty="0">
                <a:solidFill>
                  <a:srgbClr val="006600"/>
                </a:solidFill>
              </a:rPr>
              <a:t> Longitud riberas: 290</a:t>
            </a:r>
          </a:p>
          <a:p>
            <a:pPr>
              <a:buFontTx/>
              <a:buChar char="-"/>
            </a:pPr>
            <a:r>
              <a:rPr lang="es-ES" sz="1600" dirty="0">
                <a:solidFill>
                  <a:srgbClr val="006600"/>
                </a:solidFill>
              </a:rPr>
              <a:t> Densidad: 5,72 árboles/km</a:t>
            </a:r>
            <a:r>
              <a:rPr lang="es-ES" sz="1600" baseline="30000" dirty="0">
                <a:solidFill>
                  <a:srgbClr val="006600"/>
                </a:solidFill>
              </a:rPr>
              <a:t>2</a:t>
            </a:r>
            <a:endParaRPr lang="es-ES" sz="16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servicios ecológicos</a:t>
            </a:r>
          </a:p>
        </p:txBody>
      </p:sp>
      <p:pic>
        <p:nvPicPr>
          <p:cNvPr id="27654" name="Picture 7" descr="C:\Documents and Settings\Chabier\Mis documentos\Cabeceros\Imágenes\Corología\Pancrudo\Torre los Negros\DSC_698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67288" y="836613"/>
            <a:ext cx="3789362" cy="252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4" name="5 Rectángulo"/>
          <p:cNvSpPr>
            <a:spLocks noChangeArrowheads="1"/>
          </p:cNvSpPr>
          <p:nvPr/>
        </p:nvSpPr>
        <p:spPr bwMode="auto">
          <a:xfrm>
            <a:off x="0" y="855663"/>
            <a:ext cx="457200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400" b="1" dirty="0">
                <a:solidFill>
                  <a:srgbClr val="006600"/>
                </a:solidFill>
              </a:rPr>
              <a:t>Influencia en los factores físicos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Iluminación del suelo y el agua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Oscilación térmica aire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Humedad relativa aire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Bombeo hídrico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Atenúa pico en avenidas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Escorrentía superficial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Mejora edáfica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Naturalización trazado ríos</a:t>
            </a:r>
          </a:p>
          <a:p>
            <a:pPr lvl="1">
              <a:buFont typeface="Arial" charset="0"/>
              <a:buChar char="•"/>
            </a:pPr>
            <a:endParaRPr lang="es-ES" sz="22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400" b="1" dirty="0">
                <a:solidFill>
                  <a:srgbClr val="006600"/>
                </a:solidFill>
              </a:rPr>
              <a:t>Influencia factores bióticos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Producción biomasa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Creación de ambientes ecológicos</a:t>
            </a:r>
          </a:p>
          <a:p>
            <a:pPr lvl="1">
              <a:buFont typeface="Arial" charset="0"/>
              <a:buChar char="•"/>
            </a:pPr>
            <a:r>
              <a:rPr lang="es-ES" sz="2200" dirty="0">
                <a:solidFill>
                  <a:srgbClr val="006600"/>
                </a:solidFill>
              </a:rPr>
              <a:t> Dehesas ganaderas</a:t>
            </a:r>
          </a:p>
        </p:txBody>
      </p:sp>
      <p:pic>
        <p:nvPicPr>
          <p:cNvPr id="7" name="Picture 3" descr="C:\Users\cdejaime\Documents\Cabeceros\Imágenes\Madera muerta\Madera muerta cabeceros no Pancrudo\DSC_973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3800" y="3789363"/>
            <a:ext cx="378142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servicios ecológicos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50825" y="908050"/>
            <a:ext cx="41767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 dirty="0">
                <a:solidFill>
                  <a:srgbClr val="006600"/>
                </a:solidFill>
              </a:rPr>
              <a:t> Incremento en la biodiversidad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23850" y="2060575"/>
            <a:ext cx="3887788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Superficie de corteza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Huecos 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Humedales y escorrederos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Grietas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Humus en cruz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Ramas desprendidas y rotas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Troncos caídos</a:t>
            </a:r>
          </a:p>
          <a:p>
            <a:pPr>
              <a:buFont typeface="Wingdings" pitchFamily="2" charset="2"/>
              <a:buNone/>
            </a:pPr>
            <a:endParaRPr lang="es-ES" sz="2000" dirty="0">
              <a:solidFill>
                <a:srgbClr val="006600"/>
              </a:solidFill>
            </a:endParaRPr>
          </a:p>
        </p:txBody>
      </p:sp>
      <p:pic>
        <p:nvPicPr>
          <p:cNvPr id="30726" name="Picture 6" descr="C:\Documents and Settings\Chabier\Mis documentos\Cabeceros\Imágenes\Corología\Aguas Vivas\Rudilla\DSC_499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27538" y="908050"/>
            <a:ext cx="3744912" cy="5632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servicios ecológicos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1196975"/>
            <a:ext cx="58340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Biodiversidad: jardines colgantes</a:t>
            </a:r>
          </a:p>
          <a:p>
            <a:pPr algn="ctr"/>
            <a:r>
              <a:rPr lang="es-ES" sz="2800">
                <a:solidFill>
                  <a:srgbClr val="006600"/>
                </a:solidFill>
              </a:rPr>
              <a:t>(epífitos)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468313" y="2349500"/>
            <a:ext cx="21590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Hongos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Líquenes 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Musgos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Algas unicelulares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Plantas vasculares</a:t>
            </a:r>
          </a:p>
          <a:p>
            <a:pPr>
              <a:buFont typeface="Wingdings" pitchFamily="2" charset="2"/>
              <a:buNone/>
            </a:pPr>
            <a:r>
              <a:rPr lang="es-ES" sz="2000">
                <a:solidFill>
                  <a:srgbClr val="00660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31749" name="Picture 6" descr="CHABIER44 SETAS DE CHOP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75463" y="3213100"/>
            <a:ext cx="2049462" cy="309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0" name="Picture 7" descr="Hong y liquen (12)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84888" y="1052513"/>
            <a:ext cx="2663825" cy="201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1" name="Picture 6" descr="C:\Documents and Settings\Chabier\Mis documentos\Cabeceros\Imágenes\Diversidad biológica\Líquenes\Rudilla\DSC_498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3213100"/>
            <a:ext cx="2087562" cy="3078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52" name="Picture 7" descr="C:\Documents and Settings\Chabier\Mis documentos\Cabeceros\Imágenes\Diversidad biológica\Plantas\DSC_498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84438" y="3213100"/>
            <a:ext cx="2016125" cy="307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2268538" y="6491288"/>
            <a:ext cx="426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s-ES">
                <a:solidFill>
                  <a:srgbClr val="006600"/>
                </a:solidFill>
              </a:rPr>
              <a:t>Cada árbol, un ecosistema en sí mismo </a:t>
            </a:r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servicios ecológicos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41767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Biodiversidad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0" y="2349500"/>
            <a:ext cx="19431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Nemátodos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Artrópodos</a:t>
            </a:r>
          </a:p>
          <a:p>
            <a:r>
              <a:rPr lang="es-ES" sz="2000">
                <a:solidFill>
                  <a:srgbClr val="0066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es-ES" sz="2000">
                <a:solidFill>
                  <a:srgbClr val="006600"/>
                </a:solidFill>
              </a:rPr>
              <a:t> Insectos</a:t>
            </a:r>
          </a:p>
          <a:p>
            <a:endParaRPr lang="es-ES" sz="200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>
                <a:solidFill>
                  <a:srgbClr val="006600"/>
                </a:solidFill>
              </a:rPr>
              <a:t> Arácnidos</a:t>
            </a:r>
          </a:p>
          <a:p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Moluscos</a:t>
            </a:r>
          </a:p>
        </p:txBody>
      </p:sp>
      <p:pic>
        <p:nvPicPr>
          <p:cNvPr id="32773" name="Picture 6" descr="DSC_219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56325" y="1700213"/>
            <a:ext cx="2667000" cy="401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70" name="7 CuadroTexto"/>
          <p:cNvSpPr txBox="1">
            <a:spLocks noChangeArrowheads="1"/>
          </p:cNvSpPr>
          <p:nvPr/>
        </p:nvSpPr>
        <p:spPr bwMode="auto">
          <a:xfrm>
            <a:off x="1763713" y="6237288"/>
            <a:ext cx="51736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dirty="0">
                <a:solidFill>
                  <a:schemeClr val="accent6"/>
                </a:solidFill>
              </a:rPr>
              <a:t>Coleópteros catalogados en la Directiva Hábitats</a:t>
            </a:r>
            <a:endParaRPr lang="es-ES_tradnl" dirty="0">
              <a:solidFill>
                <a:schemeClr val="accent6"/>
              </a:solidFill>
            </a:endParaRPr>
          </a:p>
        </p:txBody>
      </p:sp>
      <p:pic>
        <p:nvPicPr>
          <p:cNvPr id="38919" name="Picture 8" descr="K:\Imagenes Chabier\Insectos\Coleópteros\Aegostoma scabricorne\20140816_10341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63713" y="2276475"/>
            <a:ext cx="4152900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20" name="9 CuadroTexto"/>
          <p:cNvSpPr txBox="1">
            <a:spLocks noChangeArrowheads="1"/>
          </p:cNvSpPr>
          <p:nvPr/>
        </p:nvSpPr>
        <p:spPr bwMode="auto">
          <a:xfrm>
            <a:off x="2627313" y="5589588"/>
            <a:ext cx="26082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i="1">
                <a:solidFill>
                  <a:schemeClr val="tx2"/>
                </a:solidFill>
              </a:rPr>
              <a:t>Aegostoma scabricorne</a:t>
            </a:r>
            <a:endParaRPr lang="es-ES_tradnl" i="1">
              <a:solidFill>
                <a:schemeClr val="tx2"/>
              </a:solidFill>
            </a:endParaRPr>
          </a:p>
        </p:txBody>
      </p:sp>
      <p:sp>
        <p:nvSpPr>
          <p:cNvPr id="36873" name="10 CuadroTexto"/>
          <p:cNvSpPr txBox="1">
            <a:spLocks noChangeArrowheads="1"/>
          </p:cNvSpPr>
          <p:nvPr/>
        </p:nvSpPr>
        <p:spPr bwMode="auto">
          <a:xfrm>
            <a:off x="6659563" y="5805488"/>
            <a:ext cx="1801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s-ES" i="1" dirty="0" err="1">
                <a:solidFill>
                  <a:schemeClr val="accent6"/>
                </a:solidFill>
              </a:rPr>
              <a:t>Lucanus</a:t>
            </a:r>
            <a:r>
              <a:rPr lang="es-ES" i="1" dirty="0">
                <a:solidFill>
                  <a:schemeClr val="accent6"/>
                </a:solidFill>
              </a:rPr>
              <a:t> </a:t>
            </a:r>
            <a:r>
              <a:rPr lang="es-ES" i="1" dirty="0" err="1">
                <a:solidFill>
                  <a:schemeClr val="accent6"/>
                </a:solidFill>
              </a:rPr>
              <a:t>cervus</a:t>
            </a:r>
            <a:endParaRPr lang="es-ES_tradnl" i="1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importancia ecológica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41767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Biodiversidad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50825" y="2349500"/>
            <a:ext cx="8893175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Is</a:t>
            </a:r>
            <a:r>
              <a:rPr lang="es-ES" sz="2800" b="1" dirty="0">
                <a:solidFill>
                  <a:srgbClr val="006600"/>
                </a:solidFill>
              </a:rPr>
              <a:t> active </a:t>
            </a:r>
            <a:r>
              <a:rPr lang="es-ES" sz="2800" b="1" dirty="0" err="1">
                <a:solidFill>
                  <a:srgbClr val="006600"/>
                </a:solidFill>
              </a:rPr>
              <a:t>management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the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key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to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the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conservation</a:t>
            </a:r>
            <a:r>
              <a:rPr lang="es-ES" sz="2800" b="1" dirty="0">
                <a:solidFill>
                  <a:srgbClr val="006600"/>
                </a:solidFill>
              </a:rPr>
              <a:t> of </a:t>
            </a:r>
            <a:r>
              <a:rPr lang="es-ES" sz="2800" b="1" dirty="0" err="1">
                <a:solidFill>
                  <a:srgbClr val="006600"/>
                </a:solidFill>
              </a:rPr>
              <a:t>saproxylic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biodiversity</a:t>
            </a:r>
            <a:r>
              <a:rPr lang="es-ES" sz="2800" b="1" dirty="0">
                <a:solidFill>
                  <a:srgbClr val="006600"/>
                </a:solidFill>
              </a:rPr>
              <a:t>? </a:t>
            </a:r>
          </a:p>
          <a:p>
            <a:r>
              <a:rPr lang="es-ES" sz="2800" b="1" dirty="0" err="1">
                <a:solidFill>
                  <a:srgbClr val="006600"/>
                </a:solidFill>
              </a:rPr>
              <a:t>Pollarding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promotes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the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formation</a:t>
            </a:r>
            <a:r>
              <a:rPr lang="es-ES" sz="2800" b="1" dirty="0">
                <a:solidFill>
                  <a:srgbClr val="006600"/>
                </a:solidFill>
              </a:rPr>
              <a:t> of </a:t>
            </a:r>
            <a:r>
              <a:rPr lang="es-ES" sz="2800" b="1" dirty="0" err="1">
                <a:solidFill>
                  <a:srgbClr val="006600"/>
                </a:solidFill>
              </a:rPr>
              <a:t>tree</a:t>
            </a:r>
            <a:r>
              <a:rPr lang="es-ES" sz="2800" b="1" dirty="0">
                <a:solidFill>
                  <a:srgbClr val="006600"/>
                </a:solidFill>
              </a:rPr>
              <a:t> </a:t>
            </a:r>
            <a:r>
              <a:rPr lang="es-ES" sz="2800" b="1" dirty="0" err="1">
                <a:solidFill>
                  <a:srgbClr val="006600"/>
                </a:solidFill>
              </a:rPr>
              <a:t>hollows</a:t>
            </a:r>
            <a:endParaRPr lang="es-ES" sz="2800" b="1" dirty="0">
              <a:solidFill>
                <a:srgbClr val="006600"/>
              </a:solidFill>
            </a:endParaRPr>
          </a:p>
          <a:p>
            <a:endParaRPr lang="es-ES" sz="2800" dirty="0">
              <a:solidFill>
                <a:srgbClr val="006600"/>
              </a:solidFill>
            </a:endParaRPr>
          </a:p>
          <a:p>
            <a:r>
              <a:rPr lang="es-ES" sz="2000" b="1" dirty="0">
                <a:solidFill>
                  <a:srgbClr val="006600"/>
                </a:solidFill>
              </a:rPr>
              <a:t>Pavel </a:t>
            </a:r>
            <a:r>
              <a:rPr lang="es-ES" sz="2000" b="1" dirty="0" err="1">
                <a:solidFill>
                  <a:srgbClr val="006600"/>
                </a:solidFill>
              </a:rPr>
              <a:t>Sebek</a:t>
            </a:r>
            <a:r>
              <a:rPr lang="es-ES" sz="2000" b="1" dirty="0">
                <a:solidFill>
                  <a:srgbClr val="006600"/>
                </a:solidFill>
              </a:rPr>
              <a:t> </a:t>
            </a:r>
          </a:p>
          <a:p>
            <a:endParaRPr lang="es-ES" sz="2000" dirty="0">
              <a:solidFill>
                <a:srgbClr val="006600"/>
              </a:solidFill>
            </a:endParaRPr>
          </a:p>
          <a:p>
            <a:r>
              <a:rPr lang="es-ES" sz="2000" dirty="0" err="1">
                <a:solidFill>
                  <a:srgbClr val="006600"/>
                </a:solidFill>
              </a:rPr>
              <a:t>Institute</a:t>
            </a:r>
            <a:r>
              <a:rPr lang="es-ES" sz="2000" dirty="0">
                <a:solidFill>
                  <a:srgbClr val="006600"/>
                </a:solidFill>
              </a:rPr>
              <a:t> of </a:t>
            </a:r>
            <a:r>
              <a:rPr lang="es-ES" sz="2000" dirty="0" err="1">
                <a:solidFill>
                  <a:srgbClr val="006600"/>
                </a:solidFill>
              </a:rPr>
              <a:t>Entomology</a:t>
            </a:r>
            <a:r>
              <a:rPr lang="es-ES" sz="2000" dirty="0">
                <a:solidFill>
                  <a:srgbClr val="006600"/>
                </a:solidFill>
              </a:rPr>
              <a:t> </a:t>
            </a:r>
          </a:p>
          <a:p>
            <a:r>
              <a:rPr lang="es-ES" sz="2000" dirty="0" err="1">
                <a:solidFill>
                  <a:srgbClr val="006600"/>
                </a:solidFill>
              </a:rPr>
              <a:t>University</a:t>
            </a:r>
            <a:r>
              <a:rPr lang="es-ES" sz="2000" dirty="0">
                <a:solidFill>
                  <a:srgbClr val="006600"/>
                </a:solidFill>
              </a:rPr>
              <a:t> of South </a:t>
            </a:r>
            <a:r>
              <a:rPr lang="es-ES" sz="2000" dirty="0" smtClean="0">
                <a:solidFill>
                  <a:srgbClr val="006600"/>
                </a:solidFill>
              </a:rPr>
              <a:t>Bohemia</a:t>
            </a:r>
          </a:p>
          <a:p>
            <a:r>
              <a:rPr lang="es-ES" sz="2000" dirty="0" smtClean="0">
                <a:solidFill>
                  <a:srgbClr val="006600"/>
                </a:solidFill>
              </a:rPr>
              <a:t>República </a:t>
            </a:r>
            <a:r>
              <a:rPr lang="es-ES" sz="2000" dirty="0">
                <a:solidFill>
                  <a:srgbClr val="006600"/>
                </a:solidFill>
              </a:rPr>
              <a:t>Checa</a:t>
            </a:r>
          </a:p>
          <a:p>
            <a:endParaRPr lang="es-ES" sz="2800" dirty="0">
              <a:solidFill>
                <a:srgbClr val="006600"/>
              </a:solidFill>
            </a:endParaRPr>
          </a:p>
          <a:p>
            <a:endParaRPr lang="es-ES" sz="2800" dirty="0">
              <a:solidFill>
                <a:srgbClr val="006600"/>
              </a:solidFill>
            </a:endParaRPr>
          </a:p>
        </p:txBody>
      </p:sp>
      <p:sp>
        <p:nvSpPr>
          <p:cNvPr id="39941" name="7 CuadroTexto"/>
          <p:cNvSpPr txBox="1">
            <a:spLocks noChangeArrowheads="1"/>
          </p:cNvSpPr>
          <p:nvPr/>
        </p:nvSpPr>
        <p:spPr bwMode="auto">
          <a:xfrm>
            <a:off x="1979613" y="6308725"/>
            <a:ext cx="4838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Biodiversidad en los agrosistemas europeos</a:t>
            </a:r>
            <a:endParaRPr lang="es-ES_tradnl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servicios ecológicos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4176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Biodiversidad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95288" y="2492375"/>
            <a:ext cx="17272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Reptiles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Aves</a:t>
            </a:r>
          </a:p>
          <a:p>
            <a:endParaRPr lang="es-ES" sz="2000">
              <a:solidFill>
                <a:srgbClr val="006600"/>
              </a:solidFill>
            </a:endParaRPr>
          </a:p>
          <a:p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Mamíferos</a:t>
            </a:r>
          </a:p>
        </p:txBody>
      </p:sp>
      <p:pic>
        <p:nvPicPr>
          <p:cNvPr id="34821" name="Picture 8" descr="PICAPINO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32363" y="695325"/>
            <a:ext cx="3997325" cy="2605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1331913" y="6308725"/>
            <a:ext cx="648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Cada árbol, un ecosistema complejo y cambiante en el tiempo</a:t>
            </a:r>
            <a:endParaRPr lang="es-ES_tradnl">
              <a:solidFill>
                <a:srgbClr val="006600"/>
              </a:solidFill>
            </a:endParaRPr>
          </a:p>
        </p:txBody>
      </p:sp>
      <p:pic>
        <p:nvPicPr>
          <p:cNvPr id="33800" name="Picture 8" descr="C:\Documents and Settings\Chabier\Mis documentos\Cabeceros\Imágenes\Educación y divulgación\Exposiciones\Exposición CEJ\Panel 6.- Cada árbol, un complejo ecosistema\bastard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51050" y="1628775"/>
            <a:ext cx="2554288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8" name="Picture 9" descr="K:\Imagenes Chabier\Mamíferos\Quirópteros\Estudio quirópteros\DSC_489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30775" y="3429000"/>
            <a:ext cx="40068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servicios ecológicos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468313" y="908050"/>
            <a:ext cx="83518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Aumenta la diversidad en ecosistemas próximos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95288" y="2420938"/>
            <a:ext cx="187325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Abundantes  huecos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Madera muerta 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Continuidad espacial y temporal</a:t>
            </a:r>
          </a:p>
          <a:p>
            <a:endParaRPr lang="es-ES" sz="2000">
              <a:solidFill>
                <a:srgbClr val="006600"/>
              </a:solidFill>
            </a:endParaRP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1042988" y="6308725"/>
            <a:ext cx="6814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6600"/>
                </a:solidFill>
              </a:rPr>
              <a:t>Gran variedad de funciones en el conjunto de los </a:t>
            </a:r>
            <a:r>
              <a:rPr lang="es-ES" b="1" dirty="0">
                <a:solidFill>
                  <a:srgbClr val="006600"/>
                </a:solidFill>
              </a:rPr>
              <a:t>agrosistemas</a:t>
            </a:r>
            <a:r>
              <a:rPr lang="es-ES" dirty="0">
                <a:solidFill>
                  <a:srgbClr val="006600"/>
                </a:solidFill>
              </a:rPr>
              <a:t> </a:t>
            </a:r>
            <a:endParaRPr lang="es-ES_tradnl" dirty="0">
              <a:solidFill>
                <a:srgbClr val="006600"/>
              </a:solidFill>
            </a:endParaRPr>
          </a:p>
        </p:txBody>
      </p:sp>
      <p:pic>
        <p:nvPicPr>
          <p:cNvPr id="41990" name="Picture 2" descr="K:\Cabeceros\Imágenes\Corología\Alfambra\Alfambra\DSC_769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11413" y="1557338"/>
            <a:ext cx="6529387" cy="434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Los árboles trasmochos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39750" y="908050"/>
            <a:ext cx="828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Variedad de especies de árboles trasmochos</a:t>
            </a:r>
            <a:endParaRPr lang="es-ES" sz="2400">
              <a:solidFill>
                <a:srgbClr val="006600"/>
              </a:solidFill>
            </a:endParaRPr>
          </a:p>
        </p:txBody>
      </p:sp>
      <p:pic>
        <p:nvPicPr>
          <p:cNvPr id="88066" name="Picture 2" descr="C:\Users\cdejaime\Documents\Cabeceros\Imágenes\Otros árboles trasmochos\Carpe\Rumanía\10470858_1592830937612760_3007875551355213345_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550" y="1628775"/>
            <a:ext cx="3313113" cy="243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8" name="Picture 4" descr="C:\Users\cdejaime\Documents\Cabeceros\Imágenes\Otros árboles trasmochos\Haya\Navarra\Bértiz\2011\DSC_561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59338" y="1628775"/>
            <a:ext cx="3611562" cy="237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9" name="Picture 5" descr="C:\Users\cdejaime\Documents\Cabeceros\Imágenes\Otros árboles trasmochos\Fresno común (F. excelsior)\Bélgica\Pays de Herve\20160219_16212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59338" y="4149725"/>
            <a:ext cx="3600450" cy="25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70" name="Picture 6" descr="C:\Users\cdejaime\Pictures\Fotos Blogs\Plaines de l'Escaut\P100034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71550" y="4149725"/>
            <a:ext cx="3360738" cy="2519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servicios ecológicos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468313" y="908050"/>
            <a:ext cx="8351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Aumenta la diversidad en los agrosistemas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68313" y="1773238"/>
            <a:ext cx="17272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Efecto borde lineal (ecotono)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Único ambiente forestal</a:t>
            </a:r>
          </a:p>
          <a:p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Corredores biológicos</a:t>
            </a:r>
          </a:p>
        </p:txBody>
      </p:sp>
      <p:pic>
        <p:nvPicPr>
          <p:cNvPr id="35845" name="Picture 6" descr="Im004146"/>
          <p:cNvPicPr>
            <a:picLocks noChangeAspect="1" noChangeArrowheads="1"/>
          </p:cNvPicPr>
          <p:nvPr/>
        </p:nvPicPr>
        <p:blipFill>
          <a:blip r:embed="rId2" cstate="screen">
            <a:lum bright="-12000"/>
          </a:blip>
          <a:srcRect/>
          <a:stretch>
            <a:fillRect/>
          </a:stretch>
        </p:blipFill>
        <p:spPr bwMode="auto">
          <a:xfrm>
            <a:off x="2484438" y="1412875"/>
            <a:ext cx="6051550" cy="456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900113" y="6308725"/>
            <a:ext cx="6814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6600"/>
                </a:solidFill>
              </a:rPr>
              <a:t>Gran variedad de funciones en el conjunto de los </a:t>
            </a:r>
            <a:r>
              <a:rPr lang="es-ES" b="1" dirty="0" smtClean="0">
                <a:solidFill>
                  <a:srgbClr val="006600"/>
                </a:solidFill>
              </a:rPr>
              <a:t>agrosistemas</a:t>
            </a:r>
            <a:r>
              <a:rPr lang="es-ES" dirty="0" smtClean="0">
                <a:solidFill>
                  <a:srgbClr val="006600"/>
                </a:solidFill>
              </a:rPr>
              <a:t> </a:t>
            </a:r>
            <a:endParaRPr lang="es-ES_tradnl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valor paisajístico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68313" y="1341438"/>
            <a:ext cx="21590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Paisaje cultural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Paisaje histórico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Paisaje rural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Identidad del territorio</a:t>
            </a:r>
          </a:p>
        </p:txBody>
      </p:sp>
      <p:pic>
        <p:nvPicPr>
          <p:cNvPr id="36868" name="Picture 6" descr="Dia_026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55875" y="1052513"/>
            <a:ext cx="6407150" cy="431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valor paisajístico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95288" y="1125538"/>
            <a:ext cx="21590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Paisaje cultural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Paisaje histórico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Paisaje rural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Identidad del territorio</a:t>
            </a:r>
          </a:p>
        </p:txBody>
      </p:sp>
      <p:pic>
        <p:nvPicPr>
          <p:cNvPr id="37892" name="Picture 5" descr="DSC_100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27313" y="1412875"/>
            <a:ext cx="6300787" cy="418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valor paisajístico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68313" y="908050"/>
            <a:ext cx="21590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Paisaje cultural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Paisaje histórico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Paisaje rural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Identidad del territorio</a:t>
            </a:r>
          </a:p>
        </p:txBody>
      </p:sp>
      <p:pic>
        <p:nvPicPr>
          <p:cNvPr id="36869" name="Picture 2" descr="C:\Documents and Settings\Chabier\Mis documentos\Cabeceros\Imágenes\Educación y divulgación\Postales\chopos 1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55875" y="1700213"/>
            <a:ext cx="6410325" cy="4273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34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valor histórico</a:t>
            </a:r>
          </a:p>
        </p:txBody>
      </p:sp>
      <p:pic>
        <p:nvPicPr>
          <p:cNvPr id="9" name="Picture 2" descr="C:\Users\cdejaime\Documents\Cabeceros\Documentación\Aragón\manuscrit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6825" y="908050"/>
            <a:ext cx="3862388" cy="321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19 Marcador de contenido"/>
          <p:cNvSpPr txBox="1">
            <a:spLocks/>
          </p:cNvSpPr>
          <p:nvPr/>
        </p:nvSpPr>
        <p:spPr>
          <a:xfrm>
            <a:off x="0" y="1341438"/>
            <a:ext cx="8640763" cy="532765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s-ES" sz="6000" kern="0" dirty="0">
              <a:latin typeface="+mn-lt"/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86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86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Privilegio dehesa Aguilar Jaime II (1303)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7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Ordinaciones Comunidad de Teruel (1624)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7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Carta a R.S. Económica Aragonesa (1790)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7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Pleito Aguilar sobre lindes en ribera (1788)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7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Libros Actas Ayuntamientos Calamocha y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         </a:t>
            </a:r>
            <a:r>
              <a:rPr lang="es-ES" sz="7200" dirty="0" err="1">
                <a:solidFill>
                  <a:srgbClr val="006600"/>
                </a:solidFill>
              </a:rPr>
              <a:t>Burbáguena</a:t>
            </a:r>
            <a:r>
              <a:rPr lang="es-ES" sz="7200" dirty="0">
                <a:solidFill>
                  <a:srgbClr val="006600"/>
                </a:solidFill>
              </a:rPr>
              <a:t> (1796-1831)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7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Caída Régimen Foral, desamortizaciones, crecimiento demográfico y deforestaciones (s. XVIII-XIX)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7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Cultivo de chopos americanos (1930) y Guerra Civil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7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Patrimonio Forestal (1950): D. Fernando Jaime </a:t>
            </a:r>
            <a:r>
              <a:rPr lang="es-ES" sz="7200" dirty="0" err="1">
                <a:solidFill>
                  <a:srgbClr val="006600"/>
                </a:solidFill>
              </a:rPr>
              <a:t>Fanlo</a:t>
            </a:r>
            <a:r>
              <a:rPr lang="es-ES" sz="7200" dirty="0">
                <a:solidFill>
                  <a:srgbClr val="006600"/>
                </a:solidFill>
              </a:rPr>
              <a:t> proscripción de los chopos cabeceros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7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7200" dirty="0">
                <a:solidFill>
                  <a:srgbClr val="006600"/>
                </a:solidFill>
              </a:rPr>
              <a:t>Cambio de perspectiva entre los gestores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611188" y="260350"/>
            <a:ext cx="73437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valor cultural 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1484313"/>
            <a:ext cx="2627313" cy="4032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rgbClr val="006600"/>
                </a:solidFill>
              </a:rPr>
              <a:t>Etnología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rgbClr val="006600"/>
                </a:solidFill>
              </a:rPr>
              <a:t>Monumental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r>
              <a:rPr lang="es-ES" sz="2800" dirty="0">
                <a:solidFill>
                  <a:srgbClr val="006600"/>
                </a:solidFill>
              </a:rPr>
              <a:t>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rgbClr val="006600"/>
                </a:solidFill>
              </a:rPr>
              <a:t>Artístico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sp>
        <p:nvSpPr>
          <p:cNvPr id="48132" name="4 CuadroTexto"/>
          <p:cNvSpPr txBox="1">
            <a:spLocks noChangeArrowheads="1"/>
          </p:cNvSpPr>
          <p:nvPr/>
        </p:nvSpPr>
        <p:spPr bwMode="auto">
          <a:xfrm>
            <a:off x="0" y="6309320"/>
            <a:ext cx="93154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6600"/>
                </a:solidFill>
              </a:rPr>
              <a:t>Declaración como </a:t>
            </a:r>
            <a:r>
              <a:rPr lang="es-ES" b="1" dirty="0">
                <a:solidFill>
                  <a:srgbClr val="006600"/>
                </a:solidFill>
              </a:rPr>
              <a:t>Bien de Interés Cultural Inmaterial</a:t>
            </a:r>
            <a:r>
              <a:rPr lang="es-ES" dirty="0">
                <a:solidFill>
                  <a:srgbClr val="006600"/>
                </a:solidFill>
              </a:rPr>
              <a:t>. Gobierno de Aragón 09.08.2016 </a:t>
            </a:r>
          </a:p>
        </p:txBody>
      </p:sp>
      <p:pic>
        <p:nvPicPr>
          <p:cNvPr id="6" name="Picture 2" descr="C:\Users\cdejaime\Documents\Cabeceros\Imágenes\Educación y divulgación\Televisión\Calamocha Televisión\Antonio Martín CEJ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79838" y="908050"/>
            <a:ext cx="4119562" cy="309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C:\Users\cdejaime\Documents\Cabeceros\Imágenes\Usos cabeceros\Arte\Cuadros con trasmochos\Vila\10173672_412195718946798_7867987658735601382_n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00338" y="4292600"/>
            <a:ext cx="2447925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6" name="Picture 2" descr="C:\Users\cdejaime\Documents\Cabeceros\Imágenes\Usos cabeceros\Arte\Pintura\J. Gonzalvo\José Gonzalvo. Navarrete del Río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24525" y="4292600"/>
            <a:ext cx="245745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Amenazas para el chopo cabecero</a:t>
            </a: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68313" y="908050"/>
            <a:ext cx="83518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Abandono de la gestión tradicional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0" y="3213100"/>
            <a:ext cx="24114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Pérdida del turno de desmoche (atrincheramiento)</a:t>
            </a: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49157" name="Picture 2" descr="K:\Cabeceros\Imágenes\Corología\Aguas Vivas\Rudilla\DSC_503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55875" y="1773238"/>
            <a:ext cx="6313488" cy="419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468313" y="188913"/>
            <a:ext cx="86756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Amenazas para el chopo cabecero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68313" y="908050"/>
            <a:ext cx="83518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Abandono de la gestión tradicional</a:t>
            </a: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0" y="2997200"/>
            <a:ext cx="24114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Problemas mecánicos</a:t>
            </a:r>
          </a:p>
        </p:txBody>
      </p:sp>
      <p:pic>
        <p:nvPicPr>
          <p:cNvPr id="88069" name="Picture 5" descr="chabier46 rio cosa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11413" y="1484313"/>
            <a:ext cx="6553200" cy="437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Amenazas para el chopo cabecero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68313" y="1052513"/>
            <a:ext cx="61928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 dirty="0">
                <a:solidFill>
                  <a:srgbClr val="006600"/>
                </a:solidFill>
              </a:rPr>
              <a:t> Descenso en el nivel freático</a:t>
            </a: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179512" y="1628800"/>
            <a:ext cx="2376264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Disminución global de las precipitaciones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 Aumento en las extracciones de aguas superficiales y subterráneas</a:t>
            </a:r>
          </a:p>
          <a:p>
            <a:pPr>
              <a:buFont typeface="Wingdings" pitchFamily="2" charset="2"/>
              <a:buChar char="ü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>
                <a:solidFill>
                  <a:srgbClr val="006600"/>
                </a:solidFill>
              </a:rPr>
              <a:t>Canalización de ríos y </a:t>
            </a:r>
            <a:r>
              <a:rPr lang="es-ES" sz="2000" dirty="0" smtClean="0">
                <a:solidFill>
                  <a:srgbClr val="006600"/>
                </a:solidFill>
              </a:rPr>
              <a:t>acequias</a:t>
            </a:r>
          </a:p>
          <a:p>
            <a:pPr>
              <a:buFont typeface="Wingdings" pitchFamily="2" charset="2"/>
              <a:buChar char="ü"/>
            </a:pPr>
            <a:endParaRPr lang="es-ES" sz="2000" dirty="0" smtClean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006600"/>
                </a:solidFill>
              </a:rPr>
              <a:t>Recuperación cubierta vegetal en los montes</a:t>
            </a:r>
            <a:endParaRPr lang="es-ES" sz="20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None/>
            </a:pPr>
            <a:endParaRPr lang="es-ES" sz="2000" dirty="0">
              <a:solidFill>
                <a:srgbClr val="006600"/>
              </a:solidFill>
            </a:endParaRPr>
          </a:p>
        </p:txBody>
      </p:sp>
      <p:pic>
        <p:nvPicPr>
          <p:cNvPr id="1030" name="Picture 5" descr="CANALIZACIONES CHOPO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80063" y="908050"/>
            <a:ext cx="3348037" cy="229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26" name="Object 1024"/>
          <p:cNvGraphicFramePr>
            <a:graphicFrameLocks noChangeAspect="1"/>
          </p:cNvGraphicFramePr>
          <p:nvPr/>
        </p:nvGraphicFramePr>
        <p:xfrm>
          <a:off x="2627313" y="3284538"/>
          <a:ext cx="6078537" cy="3573462"/>
        </p:xfrm>
        <a:graphic>
          <a:graphicData uri="http://schemas.openxmlformats.org/presentationml/2006/ole">
            <p:oleObj spid="_x0000_s1026" name="Gráfico" r:id="rId4" imgW="7791602" imgH="4857902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Amenazas para el chopo cabecero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468313" y="981075"/>
            <a:ext cx="83518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Tala: política de erradicación en 1960-1970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835150" y="2276475"/>
            <a:ext cx="24479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es-ES" sz="2000">
                <a:solidFill>
                  <a:srgbClr val="006600"/>
                </a:solidFill>
              </a:rPr>
              <a:t> </a:t>
            </a:r>
          </a:p>
        </p:txBody>
      </p:sp>
      <p:pic>
        <p:nvPicPr>
          <p:cNvPr id="44037" name="Picture 6" descr="chabier47 barrachina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450" y="1557338"/>
            <a:ext cx="6624638" cy="4552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Los árboles trasmochos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68313" y="836613"/>
            <a:ext cx="828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</a:t>
            </a:r>
            <a:r>
              <a:rPr lang="es-ES" sz="2400">
                <a:solidFill>
                  <a:srgbClr val="006600"/>
                </a:solidFill>
              </a:rPr>
              <a:t>El origen: una respuesta del vegetal al herbivorismo </a:t>
            </a:r>
          </a:p>
        </p:txBody>
      </p:sp>
      <p:sp>
        <p:nvSpPr>
          <p:cNvPr id="7173" name="4 CuadroTexto"/>
          <p:cNvSpPr txBox="1">
            <a:spLocks noChangeArrowheads="1"/>
          </p:cNvSpPr>
          <p:nvPr/>
        </p:nvSpPr>
        <p:spPr bwMode="auto">
          <a:xfrm>
            <a:off x="1258888" y="6237288"/>
            <a:ext cx="6696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Reconstrucción de un yacimiento mioceno en Buñol (Valencia)</a:t>
            </a:r>
          </a:p>
        </p:txBody>
      </p:sp>
      <p:pic>
        <p:nvPicPr>
          <p:cNvPr id="45057" name="Picture 1" descr="C:\Users\cdejaime\Documents\Cabeceros\Tesis\Imágenes\2. Origen trasmochos\Gomphotherium (Buñol, Valencia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412776"/>
            <a:ext cx="6192688" cy="4605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Amenazas para el chopo cabecero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893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 dirty="0">
                <a:solidFill>
                  <a:srgbClr val="006600"/>
                </a:solidFill>
              </a:rPr>
              <a:t> Problemas de rebrote tras </a:t>
            </a:r>
            <a:r>
              <a:rPr lang="es-ES" sz="2800" dirty="0" smtClean="0">
                <a:solidFill>
                  <a:srgbClr val="006600"/>
                </a:solidFill>
              </a:rPr>
              <a:t>el desmoche </a:t>
            </a:r>
            <a:endParaRPr lang="es-ES" sz="2800" dirty="0">
              <a:solidFill>
                <a:srgbClr val="006600"/>
              </a:solidFill>
            </a:endParaRP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116013" y="1628775"/>
            <a:ext cx="741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55301" name="Picture 2" descr="K:\Cabeceros\Imágenes\Gestión\Proyecto saproxílicos Calamocha\Mayo 2013\DSC_15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450" y="1628775"/>
            <a:ext cx="6745288" cy="448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Amenazas para el chopo cabecero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468313" y="1052513"/>
            <a:ext cx="77755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Quemas de ribazos: problemas nuevos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835150" y="2276475"/>
            <a:ext cx="24479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45061" name="Picture 6" descr="DSC_743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825" y="1628775"/>
            <a:ext cx="3384550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11" name="Picture 3" descr="C:\Documents and Settings\Chabier\Mis documentos\Cabeceros\Imágenes\Educación y divulgación\Exposiciones\Exposición CEJ\Panel 9.- Un patrimonio olvidado\foto 04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51275" y="2636838"/>
            <a:ext cx="5040313" cy="336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Amenazas para el chopo cabecero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8931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Intensificación agrícola: concentraciones parcelarias 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116013" y="1628775"/>
            <a:ext cx="741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47109" name="Picture 6" descr="CHABIER42 CAMARILLA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58888" y="1628775"/>
            <a:ext cx="6624637" cy="439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Experiencias didácticas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11" name="19 Marcador de contenido"/>
          <p:cNvSpPr txBox="1">
            <a:spLocks/>
          </p:cNvSpPr>
          <p:nvPr/>
        </p:nvSpPr>
        <p:spPr>
          <a:xfrm>
            <a:off x="971600" y="5661025"/>
            <a:ext cx="7200900" cy="11969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0" hangingPunct="0">
              <a:buClr>
                <a:schemeClr val="accent1"/>
              </a:buClr>
              <a:buSzPct val="65000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algn="ctr" eaLnBrk="0" hangingPunct="0">
              <a:buClr>
                <a:schemeClr val="accent1"/>
              </a:buClr>
              <a:buSzPct val="65000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IES </a:t>
            </a:r>
            <a:r>
              <a:rPr lang="es-ES" sz="2200" dirty="0">
                <a:solidFill>
                  <a:srgbClr val="006600"/>
                </a:solidFill>
              </a:rPr>
              <a:t>Valle del Jiloca. Calamocha (2002-2004)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15" name="Picture 2" descr="C:\Users\cdejaime\Documents\Cabeceros\Imágenes\Usos cabeceros\Educación\Imagen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908720"/>
            <a:ext cx="6479951" cy="476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Experiencias didácticas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11" name="19 Marcador de contenido"/>
          <p:cNvSpPr txBox="1">
            <a:spLocks/>
          </p:cNvSpPr>
          <p:nvPr/>
        </p:nvSpPr>
        <p:spPr>
          <a:xfrm>
            <a:off x="1331913" y="5876925"/>
            <a:ext cx="7200900" cy="981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0" hangingPunct="0">
              <a:buClr>
                <a:schemeClr val="accent1"/>
              </a:buClr>
              <a:buSzPct val="65000"/>
              <a:defRPr/>
            </a:pPr>
            <a:r>
              <a:rPr lang="es-ES" sz="2800" dirty="0">
                <a:solidFill>
                  <a:srgbClr val="006600"/>
                </a:solidFill>
              </a:rPr>
              <a:t>  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sp>
        <p:nvSpPr>
          <p:cNvPr id="5" name="19 Marcador de contenido"/>
          <p:cNvSpPr txBox="1">
            <a:spLocks/>
          </p:cNvSpPr>
          <p:nvPr/>
        </p:nvSpPr>
        <p:spPr>
          <a:xfrm>
            <a:off x="395536" y="836712"/>
            <a:ext cx="8496944" cy="403244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0" hangingPunct="0">
              <a:buClr>
                <a:schemeClr val="accent1"/>
              </a:buClr>
              <a:buSzPct val="65000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“</a:t>
            </a:r>
            <a:r>
              <a:rPr lang="es-ES" sz="2800" dirty="0" smtClean="0">
                <a:solidFill>
                  <a:srgbClr val="006600"/>
                </a:solidFill>
              </a:rPr>
              <a:t>El chopo cabecero. Un estudio ecológico y </a:t>
            </a:r>
            <a:r>
              <a:rPr lang="es-ES" sz="2800" dirty="0" err="1" smtClean="0">
                <a:solidFill>
                  <a:srgbClr val="006600"/>
                </a:solidFill>
              </a:rPr>
              <a:t>etnobotánico</a:t>
            </a:r>
            <a:r>
              <a:rPr lang="es-ES" sz="2800" dirty="0" smtClean="0">
                <a:solidFill>
                  <a:srgbClr val="006600"/>
                </a:solidFill>
              </a:rPr>
              <a:t> en el aula</a:t>
            </a:r>
            <a:r>
              <a:rPr lang="es-ES" sz="2200" dirty="0" smtClean="0">
                <a:solidFill>
                  <a:srgbClr val="006600"/>
                </a:solidFill>
              </a:rPr>
              <a:t>”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Nivel: 4º ESO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Asignatura: Botánica Aplicada (Optativa)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Proyecto de Innovación Educativa (Dpto. Educación)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67587" name="Picture 3" descr="C:\Users\cdejaime\Documents\Cabeceros\Imágenes\Educación y divulgación\Clase\Botánica Aplicada\botánica aplicada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573016"/>
            <a:ext cx="4477682" cy="2909206"/>
          </a:xfrm>
          <a:prstGeom prst="rect">
            <a:avLst/>
          </a:prstGeom>
          <a:noFill/>
        </p:spPr>
      </p:pic>
      <p:pic>
        <p:nvPicPr>
          <p:cNvPr id="67588" name="Picture 4" descr="C:\Users\cdejaime\Documents\Cabeceros\Imágenes\Educación y divulgación\Clase\Botánica Aplicada\diari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828933"/>
            <a:ext cx="2880320" cy="3840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Experiencias didácticas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11" name="19 Marcador de contenido"/>
          <p:cNvSpPr txBox="1">
            <a:spLocks/>
          </p:cNvSpPr>
          <p:nvPr/>
        </p:nvSpPr>
        <p:spPr>
          <a:xfrm>
            <a:off x="1115616" y="6093296"/>
            <a:ext cx="7200900" cy="9810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0" hangingPunct="0">
              <a:buClr>
                <a:schemeClr val="accent1"/>
              </a:buClr>
              <a:buSzPct val="65000"/>
              <a:defRPr/>
            </a:pPr>
            <a:r>
              <a:rPr lang="es-ES" sz="2400" dirty="0" smtClean="0">
                <a:solidFill>
                  <a:srgbClr val="006600"/>
                </a:solidFill>
              </a:rPr>
              <a:t>IES Valle del Jiloca. Calamocha (2002-2004)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14" name="Picture 4" descr="CHABIER43 CHARLA RIBERAS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980728"/>
            <a:ext cx="7021245" cy="4673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Experiencias didácticas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11" name="19 Marcador de contenido"/>
          <p:cNvSpPr txBox="1">
            <a:spLocks/>
          </p:cNvSpPr>
          <p:nvPr/>
        </p:nvSpPr>
        <p:spPr>
          <a:xfrm>
            <a:off x="179512" y="1052736"/>
            <a:ext cx="4536504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r>
              <a:rPr lang="es-ES" sz="2800" dirty="0">
                <a:solidFill>
                  <a:srgbClr val="006600"/>
                </a:solidFill>
              </a:rPr>
              <a:t>   Experiencias </a:t>
            </a:r>
            <a:r>
              <a:rPr lang="es-ES" sz="2800" dirty="0" smtClean="0">
                <a:solidFill>
                  <a:srgbClr val="006600"/>
                </a:solidFill>
              </a:rPr>
              <a:t>de ecología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Relación entre tamaño de la hoja y la disponibilidad hídrica (ríos/ramblas)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Cambio en el tiempo del color de la hoja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 Fenología de la caída otoñal de la hoja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Ritmo de engrosamiento de las ramas tras la escamonda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68610" name="Picture 2" descr="C:\Users\cdejaime\Documents\Cabeceros\Imágenes\Educación y divulgación\Clase\Botánica Aplicada\grafcolo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96752"/>
            <a:ext cx="3975054" cy="2448272"/>
          </a:xfrm>
          <a:prstGeom prst="rect">
            <a:avLst/>
          </a:prstGeom>
          <a:noFill/>
        </p:spPr>
      </p:pic>
      <p:pic>
        <p:nvPicPr>
          <p:cNvPr id="68611" name="Picture 3" descr="C:\Users\cdejaime\Documents\Cabeceros\Imágenes\Educación y divulgación\Clase\Botánica Aplicada\grafiramas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385685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Experiencias didácticas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11" name="19 Marcador de contenido"/>
          <p:cNvSpPr txBox="1">
            <a:spLocks/>
          </p:cNvSpPr>
          <p:nvPr/>
        </p:nvSpPr>
        <p:spPr>
          <a:xfrm>
            <a:off x="179512" y="1052736"/>
            <a:ext cx="3528392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r>
              <a:rPr lang="es-ES" sz="2800" dirty="0">
                <a:solidFill>
                  <a:srgbClr val="006600"/>
                </a:solidFill>
              </a:rPr>
              <a:t>   Experiencias </a:t>
            </a:r>
            <a:r>
              <a:rPr lang="es-ES" sz="2800" dirty="0" smtClean="0">
                <a:solidFill>
                  <a:srgbClr val="006600"/>
                </a:solidFill>
              </a:rPr>
              <a:t>de ecología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Distribución de los musgos sobre el tronco: orientación y altura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Distribución de los líquenes sobre el tronco: orientación y altura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69634" name="Picture 2" descr="C:\Users\cdejaime\Documents\Cabeceros\Imágenes\Educación y divulgación\Clase\Botánica Aplicada\Orientación musg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077072"/>
            <a:ext cx="3114561" cy="2232249"/>
          </a:xfrm>
          <a:prstGeom prst="rect">
            <a:avLst/>
          </a:prstGeom>
          <a:noFill/>
        </p:spPr>
      </p:pic>
      <p:pic>
        <p:nvPicPr>
          <p:cNvPr id="69636" name="Picture 4" descr="C:\Users\cdejaime\Documents\Cabeceros\Imágenes\Educación y divulgación\Clase\Botánica Aplicada\Orientación musgo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860182" cy="2294514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5580112" y="3501008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006600"/>
                </a:solidFill>
              </a:rPr>
              <a:t>Distribución de musgos</a:t>
            </a:r>
            <a:endParaRPr lang="es-ES" sz="1400" dirty="0">
              <a:solidFill>
                <a:srgbClr val="0066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868144" y="6309320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006600"/>
                </a:solidFill>
              </a:rPr>
              <a:t>Distribución de líquenes</a:t>
            </a:r>
            <a:endParaRPr lang="es-ES" sz="1400" dirty="0">
              <a:solidFill>
                <a:srgbClr val="006600"/>
              </a:solidFill>
            </a:endParaRPr>
          </a:p>
        </p:txBody>
      </p:sp>
      <p:pic>
        <p:nvPicPr>
          <p:cNvPr id="69637" name="Picture 5" descr="C:\Users\cdejaime\Documents\Cabeceros\Imágenes\Educación y divulgación\Clase\Botánica Aplicada\Exp'Ossons Lovaina\IM005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351058" y="1646802"/>
            <a:ext cx="1872208" cy="1404156"/>
          </a:xfrm>
          <a:prstGeom prst="rect">
            <a:avLst/>
          </a:prstGeom>
          <a:noFill/>
        </p:spPr>
      </p:pic>
      <p:pic>
        <p:nvPicPr>
          <p:cNvPr id="69638" name="Picture 6" descr="C:\Users\cdejaime\Documents\Cabeceros\Imágenes\Educación y divulgación\Clase\Botánica Aplicada\Exp'Ossons Lovaina\IM0050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437112"/>
            <a:ext cx="2083980" cy="1573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conservación del chopo cabecero</a:t>
            </a:r>
          </a:p>
        </p:txBody>
      </p:sp>
      <p:sp>
        <p:nvSpPr>
          <p:cNvPr id="11" name="19 Marcador de contenido"/>
          <p:cNvSpPr txBox="1">
            <a:spLocks/>
          </p:cNvSpPr>
          <p:nvPr/>
        </p:nvSpPr>
        <p:spPr>
          <a:xfrm>
            <a:off x="179512" y="1052736"/>
            <a:ext cx="3888432" cy="51125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r>
              <a:rPr lang="es-ES" sz="2800" dirty="0">
                <a:solidFill>
                  <a:srgbClr val="006600"/>
                </a:solidFill>
              </a:rPr>
              <a:t>   Experiencias </a:t>
            </a:r>
            <a:r>
              <a:rPr lang="es-ES" sz="2800" dirty="0" smtClean="0">
                <a:solidFill>
                  <a:srgbClr val="006600"/>
                </a:solidFill>
              </a:rPr>
              <a:t>de ecología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200" dirty="0" smtClean="0">
                <a:solidFill>
                  <a:srgbClr val="006600"/>
                </a:solidFill>
              </a:rPr>
              <a:t>Dispersión de arbustos por aves bajo los chopos cabeceros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2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72000" y="6309320"/>
            <a:ext cx="40847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Arbustos que crecen bajo los chopos cabeceros</a:t>
            </a:r>
            <a:endParaRPr lang="es-ES" sz="1400" dirty="0"/>
          </a:p>
        </p:txBody>
      </p:sp>
      <p:pic>
        <p:nvPicPr>
          <p:cNvPr id="70658" name="Picture 2" descr="C:\Users\cdejaime\Documents\Cabeceros\Imágenes\Educación y divulgación\Clase\Botánica Aplicada\Exp'Ossons Lovaina\IM005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05064"/>
            <a:ext cx="2206891" cy="1655168"/>
          </a:xfrm>
          <a:prstGeom prst="rect">
            <a:avLst/>
          </a:prstGeom>
          <a:noFill/>
        </p:spPr>
      </p:pic>
      <p:pic>
        <p:nvPicPr>
          <p:cNvPr id="70659" name="Picture 3" descr="C:\Users\cdejaime\Documents\Cabeceros\Imágenes\Educación y divulgación\Clase\Botánica Aplicada\dispersión arbust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92896"/>
            <a:ext cx="4907768" cy="3514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Experiencias didácticas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11" name="19 Marcador de contenido"/>
          <p:cNvSpPr txBox="1">
            <a:spLocks/>
          </p:cNvSpPr>
          <p:nvPr/>
        </p:nvSpPr>
        <p:spPr>
          <a:xfrm>
            <a:off x="395536" y="980728"/>
            <a:ext cx="7632848" cy="54726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r>
              <a:rPr lang="es-ES" sz="2800" dirty="0">
                <a:solidFill>
                  <a:srgbClr val="006600"/>
                </a:solidFill>
              </a:rPr>
              <a:t>   </a:t>
            </a:r>
            <a:r>
              <a:rPr lang="es-ES" sz="2800" dirty="0" smtClean="0">
                <a:solidFill>
                  <a:srgbClr val="006600"/>
                </a:solidFill>
              </a:rPr>
              <a:t>Investigación sobre el uso popular de los chopos cabeceros en la comarca del Jiloca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Tema: el cuidado y el aprovechamiento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0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Metodología: encuestas a personas mayores:</a:t>
            </a: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Plantación, cuidados y escamonda </a:t>
            </a: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Preparación y uso de la madera</a:t>
            </a: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Vigencia de la práctica y perspectiva de futuro</a:t>
            </a: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Vivencias personales</a:t>
            </a: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Observaciones de vida silvestre </a:t>
            </a: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8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Glosario de voces y expresiones populares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endParaRPr lang="es-ES" sz="20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Tx/>
              <a:buChar char="-"/>
              <a:defRPr/>
            </a:pPr>
            <a:r>
              <a:rPr lang="es-ES" sz="2000" dirty="0" smtClean="0">
                <a:solidFill>
                  <a:srgbClr val="006600"/>
                </a:solidFill>
              </a:rPr>
              <a:t>Colección de fotografías se herramientas empleadas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0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 smtClean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Los árboles trasmochos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68313" y="836613"/>
            <a:ext cx="828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</a:t>
            </a:r>
            <a:r>
              <a:rPr lang="es-ES" sz="2400">
                <a:solidFill>
                  <a:srgbClr val="006600"/>
                </a:solidFill>
              </a:rPr>
              <a:t>El origen: una práctica ganadera de origen neolítico …</a:t>
            </a:r>
          </a:p>
        </p:txBody>
      </p:sp>
      <p:sp>
        <p:nvSpPr>
          <p:cNvPr id="8196" name="5 CuadroTexto"/>
          <p:cNvSpPr txBox="1">
            <a:spLocks noChangeArrowheads="1"/>
          </p:cNvSpPr>
          <p:nvPr/>
        </p:nvSpPr>
        <p:spPr bwMode="auto">
          <a:xfrm flipH="1">
            <a:off x="3635375" y="4797425"/>
            <a:ext cx="45370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Resto de árbol trasmocho de 3.400 años encontrado entre los sedimentos del río Trent  (Reino Unido)</a:t>
            </a:r>
          </a:p>
        </p:txBody>
      </p:sp>
      <p:pic>
        <p:nvPicPr>
          <p:cNvPr id="8197" name="Picture 6" descr="C:\Users\cdejaime\Documents\Cabeceros\Tesis\Imágenes\2. Origen trasmochos\Old Pollar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8313" y="1373188"/>
            <a:ext cx="3024187" cy="4711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Experiencias didácticas</a:t>
            </a:r>
            <a:endParaRPr lang="es-ES" sz="3400" dirty="0">
              <a:solidFill>
                <a:srgbClr val="006600"/>
              </a:solidFill>
            </a:endParaRPr>
          </a:p>
        </p:txBody>
      </p:sp>
      <p:pic>
        <p:nvPicPr>
          <p:cNvPr id="57348" name="4 Imagen" descr="C:\Users\cdejaime\Documents\Cabeceros\Imágenes\Educación y divulgación\Clase\Botánica Aplicada\Exp'Ossons Lovaina\IM0051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836712"/>
            <a:ext cx="380583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0" y="621188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6600"/>
                </a:solidFill>
              </a:rPr>
              <a:t>Paneles presentados </a:t>
            </a:r>
            <a:r>
              <a:rPr lang="es-ES" dirty="0">
                <a:solidFill>
                  <a:srgbClr val="006600"/>
                </a:solidFill>
              </a:rPr>
              <a:t>en </a:t>
            </a:r>
            <a:r>
              <a:rPr lang="es-ES" dirty="0" err="1">
                <a:solidFill>
                  <a:srgbClr val="006600"/>
                </a:solidFill>
              </a:rPr>
              <a:t>Exp’Osons</a:t>
            </a:r>
            <a:r>
              <a:rPr lang="es-ES" dirty="0">
                <a:solidFill>
                  <a:srgbClr val="006600"/>
                </a:solidFill>
              </a:rPr>
              <a:t> </a:t>
            </a:r>
            <a:r>
              <a:rPr lang="es-ES" dirty="0" smtClean="0">
                <a:solidFill>
                  <a:srgbClr val="006600"/>
                </a:solidFill>
              </a:rPr>
              <a:t>2004 Universidad </a:t>
            </a:r>
            <a:r>
              <a:rPr lang="es-ES" dirty="0">
                <a:solidFill>
                  <a:srgbClr val="006600"/>
                </a:solidFill>
              </a:rPr>
              <a:t>de </a:t>
            </a:r>
            <a:r>
              <a:rPr lang="es-ES" dirty="0" err="1">
                <a:solidFill>
                  <a:srgbClr val="006600"/>
                </a:solidFill>
              </a:rPr>
              <a:t>Lovaine</a:t>
            </a:r>
            <a:r>
              <a:rPr lang="es-ES" dirty="0">
                <a:solidFill>
                  <a:srgbClr val="006600"/>
                </a:solidFill>
              </a:rPr>
              <a:t> la </a:t>
            </a:r>
            <a:r>
              <a:rPr lang="es-ES" dirty="0" err="1">
                <a:solidFill>
                  <a:srgbClr val="006600"/>
                </a:solidFill>
              </a:rPr>
              <a:t>Neuve</a:t>
            </a:r>
            <a:r>
              <a:rPr lang="es-ES" dirty="0">
                <a:solidFill>
                  <a:srgbClr val="006600"/>
                </a:solidFill>
              </a:rPr>
              <a:t> (Bélgica)</a:t>
            </a:r>
          </a:p>
        </p:txBody>
      </p:sp>
      <p:pic>
        <p:nvPicPr>
          <p:cNvPr id="66562" name="Picture 2" descr="C:\Users\cdejaime\Documents\Cabeceros\Imágenes\Educación y divulgación\Clase\Botánica Aplicada\Exp'Ossons Lovaina\IM0051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8159" y="1700808"/>
            <a:ext cx="4864748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Experiencias didácticas</a:t>
            </a:r>
            <a:endParaRPr lang="es-ES" sz="3400" dirty="0">
              <a:solidFill>
                <a:srgbClr val="006600"/>
              </a:solidFill>
            </a:endParaRPr>
          </a:p>
        </p:txBody>
      </p:sp>
      <p:pic>
        <p:nvPicPr>
          <p:cNvPr id="57349" name="5 Imagen" descr="C:\Users\cdejaime\Documents\Cabeceros\Imágenes\Educación y divulgación\Clase\Botánica Aplicada\Exp'Ossons Lovaina\IM00510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980728"/>
            <a:ext cx="786742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251520" y="6309320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Presentación en </a:t>
            </a:r>
            <a:r>
              <a:rPr lang="es-ES" b="1" dirty="0" err="1">
                <a:solidFill>
                  <a:srgbClr val="006600"/>
                </a:solidFill>
              </a:rPr>
              <a:t>Exp’Osons</a:t>
            </a:r>
            <a:r>
              <a:rPr lang="es-ES" b="1" dirty="0">
                <a:solidFill>
                  <a:srgbClr val="006600"/>
                </a:solidFill>
              </a:rPr>
              <a:t> </a:t>
            </a:r>
            <a:r>
              <a:rPr lang="es-ES" b="1" dirty="0" smtClean="0">
                <a:solidFill>
                  <a:srgbClr val="006600"/>
                </a:solidFill>
              </a:rPr>
              <a:t>2004 Universidad </a:t>
            </a:r>
            <a:r>
              <a:rPr lang="es-ES" b="1" dirty="0">
                <a:solidFill>
                  <a:srgbClr val="006600"/>
                </a:solidFill>
              </a:rPr>
              <a:t>de </a:t>
            </a:r>
            <a:r>
              <a:rPr lang="es-ES" b="1" dirty="0" err="1">
                <a:solidFill>
                  <a:srgbClr val="006600"/>
                </a:solidFill>
              </a:rPr>
              <a:t>Lovaine</a:t>
            </a:r>
            <a:r>
              <a:rPr lang="es-ES" b="1" dirty="0">
                <a:solidFill>
                  <a:srgbClr val="006600"/>
                </a:solidFill>
              </a:rPr>
              <a:t> la </a:t>
            </a:r>
            <a:r>
              <a:rPr lang="es-ES" b="1" dirty="0" err="1">
                <a:solidFill>
                  <a:srgbClr val="006600"/>
                </a:solidFill>
              </a:rPr>
              <a:t>Neuve</a:t>
            </a:r>
            <a:r>
              <a:rPr lang="es-ES" b="1" dirty="0">
                <a:solidFill>
                  <a:srgbClr val="006600"/>
                </a:solidFill>
              </a:rPr>
              <a:t> (Bélgica)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74754" name="Picture 2" descr="C:\Users\cdejaime\Documents\Cabeceros\Imágenes\Educación y divulgación\Aula de Naturaleza\Paneles\Dsc_1997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6762328" cy="4496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76802" name="Picture 2" descr="C:\Users\cdejaime\Documents\Cabeceros\Imágenes\Educación y divulgación\Aula de Naturaleza\Paneles\Dsc_2000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76200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78850" name="Picture 2" descr="C:\Users\cdejaime\Documents\Cabeceros\PCCCAA\Imágenes\Educación\Secundaria\IES Valle del Jiloca\2014 Mayo\Dsc_4706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5350"/>
            <a:ext cx="76200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75780" name="Picture 4" descr="C:\Users\cdejaime\Documents\Cabeceros\Imágenes\Educación y divulgación\Aula de Naturaleza\Paneles\etnobotánica au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538" y="1042988"/>
            <a:ext cx="7400925" cy="4772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79874" name="Picture 2" descr="C:\Users\cdejaime\Documents\Cabeceros\PCCCAA\Imágenes\Educación\Secundaria\IES Valle del Jiloca\2014 Mayo\IES Valle Jiloca 1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43980"/>
            <a:ext cx="7311331" cy="5149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80898" name="Picture 2" descr="C:\Users\cdejaime\Documents\Cabeceros\PCCCAA\Imágenes\Educación\Secundaria\IES Valle del Jiloca\2014 Mayo\Dsc_4664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5350"/>
            <a:ext cx="76200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84994" name="Picture 2" descr="C:\Users\cdejaime\Documents\Cabeceros\PCCCAA\Imágenes\Educación\Secundaria\IES Francés de Aranda\2013 Noviembre\1474522_439076496215623_48288925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588135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83970" name="Picture 2" descr="C:\Users\cdejaime\Documents\Cabeceros\PCCCAA\Imágenes\Educación\Secundaria\IES Valle del Jiloca\2014 Mayo\Dsc_4718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95350"/>
            <a:ext cx="76200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Los árboles trasmochos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68313" y="836613"/>
            <a:ext cx="828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… </a:t>
            </a:r>
            <a:r>
              <a:rPr lang="es-ES" sz="2400">
                <a:solidFill>
                  <a:srgbClr val="006600"/>
                </a:solidFill>
              </a:rPr>
              <a:t>que se extiende en el medievo en Europa</a:t>
            </a:r>
          </a:p>
        </p:txBody>
      </p:sp>
      <p:sp>
        <p:nvSpPr>
          <p:cNvPr id="9220" name="5 CuadroTexto"/>
          <p:cNvSpPr txBox="1">
            <a:spLocks noChangeArrowheads="1"/>
          </p:cNvSpPr>
          <p:nvPr/>
        </p:nvSpPr>
        <p:spPr bwMode="auto">
          <a:xfrm flipH="1">
            <a:off x="5219700" y="5661025"/>
            <a:ext cx="35290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"Zaqueo en el sicomoro"  detalle del artesonado de la iglesia de San Martín en Zillis, Suiza (año 1120)</a:t>
            </a:r>
          </a:p>
        </p:txBody>
      </p:sp>
      <p:sp>
        <p:nvSpPr>
          <p:cNvPr id="9223" name="7 CuadroTexto"/>
          <p:cNvSpPr txBox="1">
            <a:spLocks noChangeArrowheads="1"/>
          </p:cNvSpPr>
          <p:nvPr/>
        </p:nvSpPr>
        <p:spPr bwMode="auto">
          <a:xfrm flipH="1">
            <a:off x="755576" y="5589240"/>
            <a:ext cx="39592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solidFill>
                  <a:srgbClr val="006600"/>
                </a:solidFill>
              </a:rPr>
              <a:t>Tapiz de </a:t>
            </a:r>
            <a:r>
              <a:rPr lang="es-ES" dirty="0" err="1">
                <a:solidFill>
                  <a:srgbClr val="006600"/>
                </a:solidFill>
              </a:rPr>
              <a:t>Bayeux</a:t>
            </a:r>
            <a:r>
              <a:rPr lang="es-ES" dirty="0">
                <a:solidFill>
                  <a:srgbClr val="006600"/>
                </a:solidFill>
              </a:rPr>
              <a:t> (Baja Normandía, Francia) del siglo XI</a:t>
            </a:r>
          </a:p>
        </p:txBody>
      </p:sp>
      <p:pic>
        <p:nvPicPr>
          <p:cNvPr id="43009" name="Picture 1" descr="C:\Users\cdejaime\Documents\Cabeceros\Tesis\Imágenes\2. Origen trasmochos\Tapiz Bayeux (Baja Normandía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696297" cy="3600400"/>
          </a:xfrm>
          <a:prstGeom prst="rect">
            <a:avLst/>
          </a:prstGeom>
          <a:noFill/>
        </p:spPr>
      </p:pic>
      <p:pic>
        <p:nvPicPr>
          <p:cNvPr id="43010" name="Picture 2" descr="C:\Users\cdejaime\Documents\Cabeceros\Tesis\Imágenes\2. Origen trasmochos\Zaqueo en el sicomoro. San Martin en Zill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373101"/>
            <a:ext cx="2808312" cy="435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 smtClean="0">
                <a:solidFill>
                  <a:srgbClr val="006600"/>
                </a:solidFill>
              </a:rPr>
              <a:t>Otros recursos didácticos</a:t>
            </a:r>
            <a:endParaRPr lang="es-ES" sz="3400" dirty="0">
              <a:solidFill>
                <a:srgbClr val="006600"/>
              </a:solidFill>
            </a:endParaRPr>
          </a:p>
        </p:txBody>
      </p:sp>
      <p:sp>
        <p:nvSpPr>
          <p:cNvPr id="57350" name="6 CuadroTexto"/>
          <p:cNvSpPr txBox="1">
            <a:spLocks noChangeArrowheads="1"/>
          </p:cNvSpPr>
          <p:nvPr/>
        </p:nvSpPr>
        <p:spPr bwMode="auto">
          <a:xfrm>
            <a:off x="827584" y="6237312"/>
            <a:ext cx="857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006600"/>
                </a:solidFill>
              </a:rPr>
              <a:t>Aula de la Naturaleza “El chopo cabecero”. Aguilar del Alfambra</a:t>
            </a:r>
            <a:endParaRPr lang="es-ES" b="1" dirty="0">
              <a:solidFill>
                <a:srgbClr val="006600"/>
              </a:solidFill>
            </a:endParaRPr>
          </a:p>
        </p:txBody>
      </p:sp>
      <p:sp>
        <p:nvSpPr>
          <p:cNvPr id="5" name="6 CuadroTexto"/>
          <p:cNvSpPr txBox="1">
            <a:spLocks noChangeArrowheads="1"/>
          </p:cNvSpPr>
          <p:nvPr/>
        </p:nvSpPr>
        <p:spPr bwMode="auto">
          <a:xfrm>
            <a:off x="395536" y="908720"/>
            <a:ext cx="4968552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rgbClr val="006600"/>
                </a:solidFill>
              </a:rPr>
              <a:t>Material didáctico </a:t>
            </a:r>
            <a:r>
              <a:rPr lang="es-ES" sz="2000" dirty="0" smtClean="0">
                <a:solidFill>
                  <a:srgbClr val="006600"/>
                </a:solidFill>
              </a:rPr>
              <a:t>disponible en:</a:t>
            </a:r>
          </a:p>
          <a:p>
            <a:r>
              <a:rPr lang="es-ES" sz="2000" b="1" dirty="0" smtClean="0">
                <a:solidFill>
                  <a:srgbClr val="006600"/>
                </a:solidFill>
                <a:hlinkClick r:id="rId2"/>
              </a:rPr>
              <a:t>www.chopocabecero.com</a:t>
            </a:r>
            <a:r>
              <a:rPr lang="es-ES" sz="2000" b="1" dirty="0" smtClean="0">
                <a:solidFill>
                  <a:srgbClr val="006600"/>
                </a:solidFill>
              </a:rPr>
              <a:t> </a:t>
            </a:r>
          </a:p>
          <a:p>
            <a:endParaRPr lang="es-ES" sz="2000" dirty="0" smtClean="0">
              <a:solidFill>
                <a:srgbClr val="006600"/>
              </a:solidFill>
            </a:endParaRPr>
          </a:p>
          <a:p>
            <a:pPr marL="342900" indent="-342900">
              <a:buAutoNum type="alphaLcParenR"/>
            </a:pPr>
            <a:r>
              <a:rPr lang="es-ES" sz="2000" dirty="0" smtClean="0">
                <a:solidFill>
                  <a:srgbClr val="006600"/>
                </a:solidFill>
              </a:rPr>
              <a:t>Propuesta de </a:t>
            </a:r>
            <a:r>
              <a:rPr lang="es-ES" sz="2000" b="1" dirty="0" smtClean="0">
                <a:solidFill>
                  <a:srgbClr val="006600"/>
                </a:solidFill>
              </a:rPr>
              <a:t>programación didáctica </a:t>
            </a:r>
          </a:p>
          <a:p>
            <a:pPr marL="342900" indent="-342900">
              <a:buAutoNum type="alphaLcParenR"/>
            </a:pPr>
            <a:endParaRPr lang="es-ES" sz="2000" dirty="0" smtClean="0">
              <a:solidFill>
                <a:srgbClr val="006600"/>
              </a:solidFill>
            </a:endParaRPr>
          </a:p>
          <a:p>
            <a:pPr marL="342900" indent="-342900">
              <a:buAutoNum type="alphaLcParenR"/>
            </a:pPr>
            <a:r>
              <a:rPr lang="es-ES" sz="2000" b="1" dirty="0" smtClean="0">
                <a:solidFill>
                  <a:srgbClr val="006600"/>
                </a:solidFill>
              </a:rPr>
              <a:t>Material de trabajo</a:t>
            </a:r>
            <a:r>
              <a:rPr lang="es-ES" sz="2000" dirty="0" smtClean="0">
                <a:solidFill>
                  <a:srgbClr val="006600"/>
                </a:solidFill>
              </a:rPr>
              <a:t> para el alumnado</a:t>
            </a:r>
          </a:p>
          <a:p>
            <a:pPr marL="342900" indent="-342900">
              <a:buAutoNum type="alphaLcParenR"/>
            </a:pPr>
            <a:endParaRPr lang="es-ES" sz="2000" dirty="0" smtClean="0">
              <a:solidFill>
                <a:srgbClr val="006600"/>
              </a:solidFill>
            </a:endParaRPr>
          </a:p>
          <a:p>
            <a:pPr marL="342900" indent="-342900"/>
            <a:r>
              <a:rPr lang="es-ES" sz="2000" dirty="0" smtClean="0">
                <a:solidFill>
                  <a:srgbClr val="006600"/>
                </a:solidFill>
              </a:rPr>
              <a:t>Para:</a:t>
            </a:r>
          </a:p>
          <a:p>
            <a:pPr marL="342900" indent="-342900"/>
            <a:endParaRPr lang="es-ES" sz="2000" dirty="0" smtClean="0">
              <a:solidFill>
                <a:srgbClr val="006600"/>
              </a:solidFill>
            </a:endParaRPr>
          </a:p>
          <a:p>
            <a:pPr marL="342900" indent="-342900">
              <a:buAutoNum type="alphaLcParenR"/>
            </a:pPr>
            <a:r>
              <a:rPr lang="es-ES" sz="2000" b="1" dirty="0" smtClean="0">
                <a:solidFill>
                  <a:srgbClr val="006600"/>
                </a:solidFill>
              </a:rPr>
              <a:t>Primaria</a:t>
            </a:r>
            <a:r>
              <a:rPr lang="es-ES" sz="2000" dirty="0" smtClean="0">
                <a:solidFill>
                  <a:srgbClr val="006600"/>
                </a:solidFill>
              </a:rPr>
              <a:t>: 1º, 2º y 3º ciclo</a:t>
            </a:r>
          </a:p>
          <a:p>
            <a:pPr marL="342900" indent="-342900">
              <a:buAutoNum type="alphaLcParenR"/>
            </a:pPr>
            <a:endParaRPr lang="es-ES" sz="2000" dirty="0" smtClean="0">
              <a:solidFill>
                <a:srgbClr val="006600"/>
              </a:solidFill>
            </a:endParaRPr>
          </a:p>
          <a:p>
            <a:pPr marL="342900" indent="-342900">
              <a:buAutoNum type="alphaLcParenR"/>
            </a:pPr>
            <a:r>
              <a:rPr lang="es-ES" sz="2000" b="1" dirty="0" smtClean="0">
                <a:solidFill>
                  <a:srgbClr val="006600"/>
                </a:solidFill>
              </a:rPr>
              <a:t>Secundaria</a:t>
            </a:r>
            <a:r>
              <a:rPr lang="es-ES" sz="2000" dirty="0" smtClean="0">
                <a:solidFill>
                  <a:srgbClr val="006600"/>
                </a:solidFill>
              </a:rPr>
              <a:t>: </a:t>
            </a:r>
          </a:p>
          <a:p>
            <a:pPr marL="800100" lvl="1" indent="-342900"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Biología y Geología: 1º, 2º, 3º y 4º ESO</a:t>
            </a:r>
          </a:p>
          <a:p>
            <a:pPr marL="800100" lvl="1" indent="-342900">
              <a:buFontTx/>
              <a:buChar char="-"/>
            </a:pPr>
            <a:r>
              <a:rPr lang="es-ES" sz="2000" dirty="0" smtClean="0">
                <a:solidFill>
                  <a:srgbClr val="006600"/>
                </a:solidFill>
              </a:rPr>
              <a:t>Geografía e Historia: 1º, 2º, 3º y 4º ESO</a:t>
            </a:r>
          </a:p>
          <a:p>
            <a:pPr marL="342900" indent="-342900"/>
            <a:r>
              <a:rPr lang="es-ES" b="1" dirty="0" smtClean="0">
                <a:solidFill>
                  <a:srgbClr val="006600"/>
                </a:solidFill>
              </a:rPr>
              <a:t>	 </a:t>
            </a:r>
            <a:endParaRPr lang="es-ES" b="1" dirty="0">
              <a:solidFill>
                <a:srgbClr val="006600"/>
              </a:solidFill>
            </a:endParaRPr>
          </a:p>
        </p:txBody>
      </p:sp>
      <p:pic>
        <p:nvPicPr>
          <p:cNvPr id="90114" name="Picture 2" descr="C:\Users\cdejaime\Documents\Cabeceros\Imágenes\Educación y divulgación\Material didáctico\Pancrudo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44824"/>
            <a:ext cx="3668768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</a:t>
            </a:r>
            <a:r>
              <a:rPr lang="es-ES" sz="3400" dirty="0" smtClean="0">
                <a:solidFill>
                  <a:srgbClr val="006600"/>
                </a:solidFill>
              </a:rPr>
              <a:t>divulgación del </a:t>
            </a:r>
            <a:r>
              <a:rPr lang="es-ES" sz="3400" dirty="0">
                <a:solidFill>
                  <a:srgbClr val="006600"/>
                </a:solidFill>
              </a:rPr>
              <a:t>chopo cabecero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765175"/>
            <a:ext cx="7308850" cy="14398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rgbClr val="006600"/>
                </a:solidFill>
              </a:rPr>
              <a:t>Publicaciones y medios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r>
              <a:rPr lang="es-ES" sz="2800" dirty="0">
                <a:solidFill>
                  <a:srgbClr val="006600"/>
                </a:solidFill>
              </a:rPr>
              <a:t>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9" name="Picture 4" descr="chopo%2Bcabecer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313" y="2060575"/>
            <a:ext cx="3024187" cy="396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3" name="Picture 7" descr="La Magia de Viajar N�6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92500" y="2276475"/>
            <a:ext cx="276542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10 Imagen" descr="C:\Users\cdejaime\Documents\Cabeceros\Imágenes\Educación y divulgación\Televisión\Aragón Television\Espacios Naturales\Espacios Naturales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84888" y="1773238"/>
            <a:ext cx="2808287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13 CuadroTexto"/>
          <p:cNvSpPr txBox="1">
            <a:spLocks noChangeArrowheads="1"/>
          </p:cNvSpPr>
          <p:nvPr/>
        </p:nvSpPr>
        <p:spPr bwMode="auto">
          <a:xfrm>
            <a:off x="3348038" y="5661025"/>
            <a:ext cx="2557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23 artículos en revistas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</a:t>
            </a:r>
            <a:r>
              <a:rPr lang="es-ES" sz="3400" dirty="0" smtClean="0">
                <a:solidFill>
                  <a:srgbClr val="006600"/>
                </a:solidFill>
              </a:rPr>
              <a:t>divulgación </a:t>
            </a:r>
            <a:r>
              <a:rPr lang="es-ES" sz="3400" dirty="0">
                <a:solidFill>
                  <a:srgbClr val="006600"/>
                </a:solidFill>
              </a:rPr>
              <a:t>del chopo cabecero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548680"/>
            <a:ext cx="5651500" cy="1008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 smtClean="0">
                <a:solidFill>
                  <a:srgbClr val="006600"/>
                </a:solidFill>
              </a:rPr>
              <a:t>Exposición</a:t>
            </a: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86019" name="Picture 3" descr="C:\Users\cdejaime\Documents\Cabeceros\Imágenes\Educación y divulgación\Exposiciones\Exposición CEJ\Panel 2 r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964021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</a:t>
            </a:r>
            <a:r>
              <a:rPr lang="es-ES" sz="3400" dirty="0" smtClean="0">
                <a:solidFill>
                  <a:srgbClr val="006600"/>
                </a:solidFill>
              </a:rPr>
              <a:t>divulgación </a:t>
            </a:r>
            <a:r>
              <a:rPr lang="es-ES" sz="3400" dirty="0">
                <a:solidFill>
                  <a:srgbClr val="006600"/>
                </a:solidFill>
              </a:rPr>
              <a:t>del chopo cabecero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548680"/>
            <a:ext cx="5651500" cy="1008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 smtClean="0">
                <a:solidFill>
                  <a:srgbClr val="006600"/>
                </a:solidFill>
              </a:rPr>
              <a:t>Exposición</a:t>
            </a: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87042" name="Picture 2" descr="C:\Users\cdejaime\Documents\Cabeceros\Imágenes\Educación y divulgación\Exposiciones\Exposición CEJ\exp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908720"/>
            <a:ext cx="4320480" cy="576064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395536" y="3861049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6600"/>
                </a:solidFill>
              </a:rPr>
              <a:t>Gestionada por el Centro de Estudios del Jiloca (CEJ) y a disposición gratuita de aquellos centros educativos que lo soliciten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</a:t>
            </a:r>
            <a:r>
              <a:rPr lang="es-ES" sz="3400" dirty="0" smtClean="0">
                <a:solidFill>
                  <a:srgbClr val="006600"/>
                </a:solidFill>
              </a:rPr>
              <a:t>divulgación </a:t>
            </a:r>
            <a:r>
              <a:rPr lang="es-ES" sz="3400" dirty="0">
                <a:solidFill>
                  <a:srgbClr val="006600"/>
                </a:solidFill>
              </a:rPr>
              <a:t>del chopo cabecero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548680"/>
            <a:ext cx="5651500" cy="100811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 smtClean="0">
                <a:solidFill>
                  <a:srgbClr val="006600"/>
                </a:solidFill>
              </a:rPr>
              <a:t>Exposición</a:t>
            </a: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5" name="Picture 3" descr="C:\Users\cdejaime\Documents\Cabeceros\Imágenes\Educación y divulgación\Exposiciones\Exposición CEJ\Aeoropuerto ZGZ\IMG_5979red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772816"/>
            <a:ext cx="7810794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</a:t>
            </a:r>
            <a:r>
              <a:rPr lang="es-ES" sz="3400" dirty="0" smtClean="0">
                <a:solidFill>
                  <a:srgbClr val="006600"/>
                </a:solidFill>
              </a:rPr>
              <a:t>divulgación del </a:t>
            </a:r>
            <a:r>
              <a:rPr lang="es-ES" sz="3400" dirty="0">
                <a:solidFill>
                  <a:srgbClr val="006600"/>
                </a:solidFill>
              </a:rPr>
              <a:t>chopo cabecero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620713"/>
            <a:ext cx="7380288" cy="4032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rgbClr val="006600"/>
                </a:solidFill>
              </a:rPr>
              <a:t>Concurso fotográfico </a:t>
            </a:r>
            <a:r>
              <a:rPr lang="es-ES" sz="2800" dirty="0" smtClean="0">
                <a:solidFill>
                  <a:srgbClr val="006600"/>
                </a:solidFill>
              </a:rPr>
              <a:t>(5ª </a:t>
            </a:r>
            <a:r>
              <a:rPr lang="es-ES" sz="2800" dirty="0">
                <a:solidFill>
                  <a:srgbClr val="006600"/>
                </a:solidFill>
              </a:rPr>
              <a:t>edición)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61444" name="Picture 2" descr="C:\Users\cdejaime\Documents\Cabeceros\Imágenes\Usos cabeceros\Arte\Fotografías con trasmochos\I Concurso fotográfico CEJ\01.02 centinela de la oscuridad_thumb[3]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9613" y="1628775"/>
            <a:ext cx="4953000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3" descr="C:\Users\cdejaime\Documents\Cabeceros\Imágenes\Usos cabeceros\Arte\Fotografías con trasmochos\I Concurso fotográfico CEJ\27.2 Rincu00F3n Otou00F1al_thumb[1]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4508500"/>
            <a:ext cx="3203575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4" descr="C:\Users\cdejaime\Documents\Cabeceros\Imágenes\Usos cabeceros\Arte\Fotografías con trasmochos\I Concurso fotográfico CEJ\10.01 Trasmocho,lo diaple d'a chopera_thumb[2]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67400" y="4487863"/>
            <a:ext cx="2881313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</a:t>
            </a:r>
            <a:r>
              <a:rPr lang="es-ES" sz="3400" dirty="0" smtClean="0">
                <a:solidFill>
                  <a:srgbClr val="006600"/>
                </a:solidFill>
              </a:rPr>
              <a:t>divulgación </a:t>
            </a:r>
            <a:r>
              <a:rPr lang="es-ES" sz="3400" dirty="0">
                <a:solidFill>
                  <a:srgbClr val="006600"/>
                </a:solidFill>
              </a:rPr>
              <a:t>del chopo cabecero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620713"/>
            <a:ext cx="7380288" cy="4032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rgbClr val="006600"/>
                </a:solidFill>
              </a:rPr>
              <a:t>Concurso fotográfico </a:t>
            </a:r>
            <a:r>
              <a:rPr lang="es-ES" sz="2800" dirty="0" smtClean="0">
                <a:solidFill>
                  <a:srgbClr val="006600"/>
                </a:solidFill>
              </a:rPr>
              <a:t>(5ª </a:t>
            </a:r>
            <a:r>
              <a:rPr lang="es-ES" sz="2800" dirty="0">
                <a:solidFill>
                  <a:srgbClr val="006600"/>
                </a:solidFill>
              </a:rPr>
              <a:t>edición)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835696" y="6237312"/>
            <a:ext cx="6070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006600"/>
                </a:solidFill>
              </a:rPr>
              <a:t>La fotografía de chopos cabeceros: un recurso educativo </a:t>
            </a:r>
            <a:endParaRPr lang="es-ES" dirty="0">
              <a:solidFill>
                <a:srgbClr val="006600"/>
              </a:solidFill>
            </a:endParaRPr>
          </a:p>
        </p:txBody>
      </p:sp>
      <p:pic>
        <p:nvPicPr>
          <p:cNvPr id="88066" name="Picture 2" descr="C:\Users\cdejaime\Documents\Cabeceros\Imágenes\Usos cabeceros\Arte\Fotografías con trasmochos\IV Concurso fotográfico CEJ\22780521_1172399076195779_497966786992957158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47410"/>
            <a:ext cx="5976664" cy="4482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</a:t>
            </a:r>
            <a:r>
              <a:rPr lang="es-ES" sz="3400" dirty="0" smtClean="0">
                <a:solidFill>
                  <a:srgbClr val="006600"/>
                </a:solidFill>
              </a:rPr>
              <a:t>divulgación </a:t>
            </a:r>
            <a:r>
              <a:rPr lang="es-ES" sz="3400" dirty="0">
                <a:solidFill>
                  <a:srgbClr val="006600"/>
                </a:solidFill>
              </a:rPr>
              <a:t>del chopo cabecero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908050"/>
            <a:ext cx="5651500" cy="4032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rgbClr val="006600"/>
                </a:solidFill>
              </a:rPr>
              <a:t>Conferencias y excursiones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r>
              <a:rPr lang="es-ES" sz="2800" dirty="0">
                <a:solidFill>
                  <a:srgbClr val="006600"/>
                </a:solidFill>
              </a:rPr>
              <a:t>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12" name="Picture 5" descr="http://cuencabuena.es/portal/files/chopo1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825" y="2565400"/>
            <a:ext cx="4170363" cy="31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 descr="C:\Documents and Settings\Chabier\Mis documentos\Cabeceros\Imágenes\Educación y divulgación\Excursiones\Voluntaríos Alfambra\DSC_012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03763" y="2565400"/>
            <a:ext cx="4189412" cy="31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70" name="10 Imagen" descr="C:\Users\cdejaime\Documents\Cabeceros\Imágenes\Educación y divulgación\Charlas\Jornada Torralba de los Frailes\1368809_10202274168001507_830584527_n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48488" y="908050"/>
            <a:ext cx="1655762" cy="234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 dirty="0">
                <a:solidFill>
                  <a:srgbClr val="006600"/>
                </a:solidFill>
              </a:rPr>
              <a:t>Por la </a:t>
            </a:r>
            <a:r>
              <a:rPr lang="es-ES" sz="3400" dirty="0" smtClean="0">
                <a:solidFill>
                  <a:srgbClr val="006600"/>
                </a:solidFill>
              </a:rPr>
              <a:t>divulgación </a:t>
            </a:r>
            <a:r>
              <a:rPr lang="es-ES" sz="3400" dirty="0">
                <a:solidFill>
                  <a:srgbClr val="006600"/>
                </a:solidFill>
              </a:rPr>
              <a:t>del chopo cabecero</a:t>
            </a:r>
          </a:p>
        </p:txBody>
      </p:sp>
      <p:sp>
        <p:nvSpPr>
          <p:cNvPr id="10" name="19 Marcador de contenido"/>
          <p:cNvSpPr txBox="1">
            <a:spLocks/>
          </p:cNvSpPr>
          <p:nvPr/>
        </p:nvSpPr>
        <p:spPr>
          <a:xfrm>
            <a:off x="0" y="1125538"/>
            <a:ext cx="5651500" cy="3814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rgbClr val="006600"/>
                </a:solidFill>
              </a:rPr>
              <a:t>Actividades culturales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defRPr/>
            </a:pPr>
            <a:endParaRPr lang="es-ES" sz="2800" dirty="0">
              <a:solidFill>
                <a:srgbClr val="0066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  <a:defRPr/>
            </a:pPr>
            <a:endParaRPr lang="es-ES" sz="2400" kern="0" dirty="0">
              <a:latin typeface="+mn-lt"/>
            </a:endParaRPr>
          </a:p>
        </p:txBody>
      </p:sp>
      <p:pic>
        <p:nvPicPr>
          <p:cNvPr id="64516" name="10 Imagen" descr="C:\Users\cdejaime\Documents\Cabeceros\Imágenes\Educación y divulgación\Actividades culturales\Fuentes Calientes\IMG_992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0825" y="2133600"/>
            <a:ext cx="4321175" cy="31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7" name="13 Imagen" descr="C:\Users\cdejaime\Documents\Cabeceros\Imágenes\Educación y divulgación\Actividades culturales\Torralba Frailes 2013\DSC_295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7900" y="2133600"/>
            <a:ext cx="4105275" cy="31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404813"/>
            <a:ext cx="8675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dirty="0">
                <a:solidFill>
                  <a:srgbClr val="006600"/>
                </a:solidFill>
              </a:rPr>
              <a:t>Por la </a:t>
            </a:r>
            <a:r>
              <a:rPr lang="es-ES" sz="3200" dirty="0" smtClean="0">
                <a:solidFill>
                  <a:srgbClr val="006600"/>
                </a:solidFill>
              </a:rPr>
              <a:t>recuperación </a:t>
            </a:r>
            <a:r>
              <a:rPr lang="es-ES" sz="3200" dirty="0">
                <a:solidFill>
                  <a:srgbClr val="006600"/>
                </a:solidFill>
              </a:rPr>
              <a:t>del chopo cabecero</a:t>
            </a:r>
            <a:endParaRPr lang="es-ES" sz="3100" dirty="0">
              <a:solidFill>
                <a:srgbClr val="0066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0" y="981075"/>
            <a:ext cx="4321175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400" dirty="0">
                <a:solidFill>
                  <a:srgbClr val="006600"/>
                </a:solidFill>
              </a:rPr>
              <a:t> Fiesta del Chopo Cabecero</a:t>
            </a:r>
          </a:p>
          <a:p>
            <a:pPr>
              <a:buFont typeface="Wingdings" pitchFamily="2" charset="2"/>
              <a:buChar char="Ø"/>
            </a:pPr>
            <a:endParaRPr lang="es-ES" sz="14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6600"/>
                </a:solidFill>
              </a:rPr>
              <a:t> </a:t>
            </a:r>
            <a:r>
              <a:rPr lang="es-ES" b="1" dirty="0">
                <a:solidFill>
                  <a:srgbClr val="006600"/>
                </a:solidFill>
              </a:rPr>
              <a:t>Aguilar del Alfambra </a:t>
            </a:r>
            <a:r>
              <a:rPr lang="es-ES" dirty="0">
                <a:solidFill>
                  <a:srgbClr val="006600"/>
                </a:solidFill>
              </a:rPr>
              <a:t>(2009)</a:t>
            </a:r>
          </a:p>
          <a:p>
            <a:pPr>
              <a:buFontTx/>
              <a:buChar char="-"/>
            </a:pPr>
            <a:endParaRPr lang="es-ES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6600"/>
                </a:solidFill>
              </a:rPr>
              <a:t> Torre los Negros (2010)</a:t>
            </a:r>
          </a:p>
          <a:p>
            <a:pPr>
              <a:buFontTx/>
              <a:buChar char="-"/>
            </a:pPr>
            <a:endParaRPr lang="es-ES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6600"/>
                </a:solidFill>
              </a:rPr>
              <a:t> </a:t>
            </a:r>
            <a:r>
              <a:rPr lang="es-ES" dirty="0" err="1">
                <a:solidFill>
                  <a:srgbClr val="006600"/>
                </a:solidFill>
              </a:rPr>
              <a:t>Valdeconejos</a:t>
            </a:r>
            <a:r>
              <a:rPr lang="es-ES" dirty="0">
                <a:solidFill>
                  <a:srgbClr val="006600"/>
                </a:solidFill>
              </a:rPr>
              <a:t> (2011)</a:t>
            </a:r>
          </a:p>
          <a:p>
            <a:pPr>
              <a:buFontTx/>
              <a:buChar char="-"/>
            </a:pPr>
            <a:endParaRPr lang="es-ES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6600"/>
                </a:solidFill>
              </a:rPr>
              <a:t> </a:t>
            </a:r>
            <a:r>
              <a:rPr lang="es-ES" dirty="0" err="1">
                <a:solidFill>
                  <a:srgbClr val="006600"/>
                </a:solidFill>
              </a:rPr>
              <a:t>Ejulve</a:t>
            </a:r>
            <a:r>
              <a:rPr lang="es-ES" dirty="0">
                <a:solidFill>
                  <a:srgbClr val="006600"/>
                </a:solidFill>
              </a:rPr>
              <a:t> (2012)</a:t>
            </a:r>
          </a:p>
          <a:p>
            <a:pPr>
              <a:buFontTx/>
              <a:buChar char="-"/>
            </a:pPr>
            <a:endParaRPr lang="es-ES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6600"/>
                </a:solidFill>
              </a:rPr>
              <a:t> </a:t>
            </a:r>
            <a:r>
              <a:rPr lang="es-ES" dirty="0" err="1">
                <a:solidFill>
                  <a:srgbClr val="006600"/>
                </a:solidFill>
              </a:rPr>
              <a:t>Cuencabuena</a:t>
            </a:r>
            <a:r>
              <a:rPr lang="es-ES" dirty="0">
                <a:solidFill>
                  <a:srgbClr val="006600"/>
                </a:solidFill>
              </a:rPr>
              <a:t> y </a:t>
            </a:r>
            <a:r>
              <a:rPr lang="es-ES" dirty="0" err="1">
                <a:solidFill>
                  <a:srgbClr val="006600"/>
                </a:solidFill>
              </a:rPr>
              <a:t>Lechago</a:t>
            </a:r>
            <a:r>
              <a:rPr lang="es-ES" dirty="0">
                <a:solidFill>
                  <a:srgbClr val="006600"/>
                </a:solidFill>
              </a:rPr>
              <a:t> (2013)</a:t>
            </a:r>
          </a:p>
          <a:p>
            <a:pPr>
              <a:buFontTx/>
              <a:buChar char="-"/>
            </a:pPr>
            <a:endParaRPr lang="es-ES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6600"/>
                </a:solidFill>
              </a:rPr>
              <a:t> </a:t>
            </a:r>
            <a:r>
              <a:rPr lang="es-ES" dirty="0" err="1">
                <a:solidFill>
                  <a:srgbClr val="006600"/>
                </a:solidFill>
              </a:rPr>
              <a:t>Blesa</a:t>
            </a:r>
            <a:r>
              <a:rPr lang="es-ES" dirty="0">
                <a:solidFill>
                  <a:srgbClr val="006600"/>
                </a:solidFill>
              </a:rPr>
              <a:t> y Huesa del Común (2014)</a:t>
            </a:r>
          </a:p>
          <a:p>
            <a:pPr>
              <a:buFontTx/>
              <a:buChar char="-"/>
            </a:pPr>
            <a:endParaRPr lang="es-ES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6600"/>
                </a:solidFill>
              </a:rPr>
              <a:t> Aliaga (2015)</a:t>
            </a:r>
          </a:p>
          <a:p>
            <a:pPr>
              <a:buFontTx/>
              <a:buChar char="-"/>
            </a:pPr>
            <a:endParaRPr lang="es-ES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6600"/>
                </a:solidFill>
              </a:rPr>
              <a:t> </a:t>
            </a:r>
            <a:r>
              <a:rPr lang="es-ES" dirty="0" err="1">
                <a:solidFill>
                  <a:srgbClr val="006600"/>
                </a:solidFill>
              </a:rPr>
              <a:t>Badules</a:t>
            </a:r>
            <a:r>
              <a:rPr lang="es-ES" dirty="0">
                <a:solidFill>
                  <a:srgbClr val="006600"/>
                </a:solidFill>
              </a:rPr>
              <a:t> (2016)</a:t>
            </a:r>
          </a:p>
          <a:p>
            <a:pPr>
              <a:buFontTx/>
              <a:buChar char="-"/>
            </a:pPr>
            <a:endParaRPr lang="es-ES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b="1" dirty="0">
                <a:solidFill>
                  <a:srgbClr val="006600"/>
                </a:solidFill>
              </a:rPr>
              <a:t> </a:t>
            </a:r>
            <a:r>
              <a:rPr lang="es-ES" b="1" dirty="0" err="1">
                <a:solidFill>
                  <a:srgbClr val="006600"/>
                </a:solidFill>
              </a:rPr>
              <a:t>Allepuz</a:t>
            </a:r>
            <a:r>
              <a:rPr lang="es-ES" b="1" dirty="0">
                <a:solidFill>
                  <a:srgbClr val="006600"/>
                </a:solidFill>
              </a:rPr>
              <a:t> y Jorcas </a:t>
            </a:r>
            <a:r>
              <a:rPr lang="es-ES" dirty="0">
                <a:solidFill>
                  <a:srgbClr val="006600"/>
                </a:solidFill>
              </a:rPr>
              <a:t>(2017</a:t>
            </a:r>
            <a:r>
              <a:rPr lang="es-ES" dirty="0" smtClean="0">
                <a:solidFill>
                  <a:srgbClr val="006600"/>
                </a:solidFill>
              </a:rPr>
              <a:t>)</a:t>
            </a:r>
          </a:p>
          <a:p>
            <a:pPr>
              <a:buFontTx/>
              <a:buChar char="-"/>
            </a:pPr>
            <a:endParaRPr lang="es-ES" dirty="0" smtClean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dirty="0" smtClean="0">
                <a:solidFill>
                  <a:srgbClr val="006600"/>
                </a:solidFill>
              </a:rPr>
              <a:t> </a:t>
            </a:r>
            <a:r>
              <a:rPr lang="es-ES" dirty="0" err="1" smtClean="0">
                <a:solidFill>
                  <a:srgbClr val="006600"/>
                </a:solidFill>
              </a:rPr>
              <a:t>Torrijo</a:t>
            </a:r>
            <a:r>
              <a:rPr lang="es-ES" dirty="0" smtClean="0">
                <a:solidFill>
                  <a:srgbClr val="006600"/>
                </a:solidFill>
              </a:rPr>
              <a:t> del Campo (2018)</a:t>
            </a:r>
            <a:endParaRPr lang="es-ES" dirty="0">
              <a:solidFill>
                <a:srgbClr val="006600"/>
              </a:solidFill>
            </a:endParaRPr>
          </a:p>
        </p:txBody>
      </p:sp>
      <p:pic>
        <p:nvPicPr>
          <p:cNvPr id="66564" name="Picture 2" descr="Resultado de imagen de premio amigo del chopo cabecer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59338" y="1268413"/>
            <a:ext cx="3706812" cy="530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07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Los árboles trasmochos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68313" y="836613"/>
            <a:ext cx="828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… </a:t>
            </a:r>
            <a:r>
              <a:rPr lang="es-ES" sz="2400">
                <a:solidFill>
                  <a:srgbClr val="006600"/>
                </a:solidFill>
              </a:rPr>
              <a:t>que se extiende en el medievo en Europa</a:t>
            </a:r>
          </a:p>
        </p:txBody>
      </p:sp>
      <p:sp>
        <p:nvSpPr>
          <p:cNvPr id="10244" name="5 CuadroTexto"/>
          <p:cNvSpPr txBox="1">
            <a:spLocks noChangeArrowheads="1"/>
          </p:cNvSpPr>
          <p:nvPr/>
        </p:nvSpPr>
        <p:spPr bwMode="auto">
          <a:xfrm flipH="1">
            <a:off x="3995738" y="5657850"/>
            <a:ext cx="4752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solidFill>
                  <a:srgbClr val="006600"/>
                </a:solidFill>
              </a:rPr>
              <a:t>“Les Très Riches Heures du duc de Berry” libro de oraciones ilustrado (primera mitad siglo XV). Francia</a:t>
            </a:r>
          </a:p>
        </p:txBody>
      </p:sp>
      <p:pic>
        <p:nvPicPr>
          <p:cNvPr id="9" name="8 Imagen" descr="C:\Users\cdejaime\Documents\Cabeceros\Tesis\Imágenes\2. Origen trasmochos\Les Très Riches Heures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1484313"/>
            <a:ext cx="3197225" cy="496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62" name="Picture 2" descr="C:\Users\cdejaime\Documents\Cabeceros\Tesis\Imágenes\2. Origen trasmochos\Detalle Tres Riches Heures Du Duc de Berry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76700" y="1916113"/>
            <a:ext cx="4764088" cy="365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Por la recuperación del chopo cabecero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476250"/>
            <a:ext cx="449999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endParaRPr lang="es-ES" sz="2800" dirty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Fiesta </a:t>
            </a:r>
            <a:r>
              <a:rPr lang="es-ES" sz="2800" dirty="0">
                <a:solidFill>
                  <a:srgbClr val="006600"/>
                </a:solidFill>
              </a:rPr>
              <a:t>del Chopo </a:t>
            </a:r>
            <a:r>
              <a:rPr lang="es-ES" sz="2600" dirty="0">
                <a:solidFill>
                  <a:srgbClr val="006600"/>
                </a:solidFill>
              </a:rPr>
              <a:t>Cabecero</a:t>
            </a:r>
          </a:p>
          <a:p>
            <a:endParaRPr lang="es-ES" sz="2400" dirty="0">
              <a:solidFill>
                <a:srgbClr val="006600"/>
              </a:solidFill>
            </a:endParaRPr>
          </a:p>
          <a:p>
            <a:r>
              <a:rPr lang="es-ES" sz="2400" dirty="0">
                <a:solidFill>
                  <a:srgbClr val="006600"/>
                </a:solidFill>
              </a:rPr>
              <a:t>Objetivos:</a:t>
            </a:r>
          </a:p>
          <a:p>
            <a:endParaRPr lang="es-ES" sz="24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400" dirty="0">
                <a:solidFill>
                  <a:srgbClr val="006600"/>
                </a:solidFill>
              </a:rPr>
              <a:t> Difundir el valor patrimonial entre la población local</a:t>
            </a:r>
          </a:p>
          <a:p>
            <a:pPr>
              <a:buFontTx/>
              <a:buChar char="-"/>
            </a:pPr>
            <a:endParaRPr lang="es-ES" sz="24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400" dirty="0">
                <a:solidFill>
                  <a:srgbClr val="006600"/>
                </a:solidFill>
              </a:rPr>
              <a:t> Poner en valor un recurso </a:t>
            </a:r>
          </a:p>
          <a:p>
            <a:pPr>
              <a:buFontTx/>
              <a:buChar char="-"/>
            </a:pPr>
            <a:endParaRPr lang="es-ES" sz="24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400" dirty="0">
                <a:solidFill>
                  <a:srgbClr val="006600"/>
                </a:solidFill>
              </a:rPr>
              <a:t> Favorecer la implicación de las administraciones en su </a:t>
            </a:r>
            <a:r>
              <a:rPr lang="es-ES" sz="2400" dirty="0" smtClean="0">
                <a:solidFill>
                  <a:srgbClr val="006600"/>
                </a:solidFill>
              </a:rPr>
              <a:t>conservación</a:t>
            </a:r>
            <a:endParaRPr lang="es-ES" sz="2400" dirty="0">
              <a:solidFill>
                <a:srgbClr val="006600"/>
              </a:solidFill>
            </a:endParaRPr>
          </a:p>
        </p:txBody>
      </p:sp>
      <p:pic>
        <p:nvPicPr>
          <p:cNvPr id="67588" name="Picture 2" descr="Resultado de imagen de premio amigo del chopo cabecer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00563" y="836613"/>
            <a:ext cx="4392612" cy="273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9" name="Picture 4" descr="Resultado de imagen de premio amigo del chopo cabecer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0563" y="3789363"/>
            <a:ext cx="4392612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Por la recuperación del chopo cabecero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4752975" cy="871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s-ES" sz="2800" dirty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Fiesta </a:t>
            </a:r>
            <a:r>
              <a:rPr lang="es-ES" sz="2800" dirty="0">
                <a:solidFill>
                  <a:srgbClr val="006600"/>
                </a:solidFill>
              </a:rPr>
              <a:t>del Chopo Cabecero</a:t>
            </a:r>
          </a:p>
          <a:p>
            <a:endParaRPr lang="es-ES" sz="2400" dirty="0">
              <a:solidFill>
                <a:srgbClr val="006600"/>
              </a:solidFill>
            </a:endParaRPr>
          </a:p>
          <a:p>
            <a:r>
              <a:rPr lang="es-ES" sz="2400" dirty="0">
                <a:solidFill>
                  <a:srgbClr val="006600"/>
                </a:solidFill>
              </a:rPr>
              <a:t>Contenidos:</a:t>
            </a:r>
          </a:p>
          <a:p>
            <a:endParaRPr lang="es-ES" sz="24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>
                <a:solidFill>
                  <a:srgbClr val="006600"/>
                </a:solidFill>
              </a:rPr>
              <a:t> Excursión: un paseo por un soto</a:t>
            </a:r>
          </a:p>
          <a:p>
            <a:pPr>
              <a:buFontTx/>
              <a:buChar char="-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>
                <a:solidFill>
                  <a:srgbClr val="006600"/>
                </a:solidFill>
              </a:rPr>
              <a:t> Exhibición de escamonda</a:t>
            </a:r>
          </a:p>
          <a:p>
            <a:pPr>
              <a:buFontTx/>
              <a:buChar char="-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>
                <a:solidFill>
                  <a:srgbClr val="006600"/>
                </a:solidFill>
              </a:rPr>
              <a:t> Exposiciones</a:t>
            </a:r>
          </a:p>
          <a:p>
            <a:pPr>
              <a:buFontTx/>
              <a:buChar char="-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>
                <a:solidFill>
                  <a:srgbClr val="006600"/>
                </a:solidFill>
              </a:rPr>
              <a:t> Comida popular</a:t>
            </a:r>
          </a:p>
          <a:p>
            <a:pPr>
              <a:buFontTx/>
              <a:buChar char="-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>
                <a:solidFill>
                  <a:srgbClr val="006600"/>
                </a:solidFill>
              </a:rPr>
              <a:t> Acto público: participación ciudadana</a:t>
            </a:r>
          </a:p>
          <a:p>
            <a:pPr>
              <a:buFontTx/>
              <a:buChar char="-"/>
            </a:pPr>
            <a:endParaRPr lang="es-ES" sz="20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r>
              <a:rPr lang="es-ES" sz="2000" dirty="0">
                <a:solidFill>
                  <a:srgbClr val="006600"/>
                </a:solidFill>
              </a:rPr>
              <a:t> Concierto de música tradicional</a:t>
            </a:r>
          </a:p>
          <a:p>
            <a:pPr>
              <a:buFontTx/>
              <a:buChar char="-"/>
            </a:pPr>
            <a:endParaRPr lang="es-ES" sz="2000" dirty="0">
              <a:solidFill>
                <a:srgbClr val="006600"/>
              </a:solidFill>
            </a:endParaRPr>
          </a:p>
          <a:p>
            <a:endParaRPr lang="es-ES" sz="2400" dirty="0">
              <a:solidFill>
                <a:srgbClr val="006600"/>
              </a:solidFill>
            </a:endParaRPr>
          </a:p>
          <a:p>
            <a:r>
              <a:rPr lang="es-ES" sz="2800" dirty="0">
                <a:solidFill>
                  <a:srgbClr val="006600"/>
                </a:solidFill>
              </a:rPr>
              <a:t> </a:t>
            </a:r>
          </a:p>
          <a:p>
            <a:pPr>
              <a:buFontTx/>
              <a:buChar char="-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None/>
            </a:pPr>
            <a:endParaRPr lang="es-ES" sz="2800" dirty="0">
              <a:solidFill>
                <a:srgbClr val="006600"/>
              </a:solidFill>
            </a:endParaRPr>
          </a:p>
        </p:txBody>
      </p:sp>
      <p:pic>
        <p:nvPicPr>
          <p:cNvPr id="7" name="Picture 5" descr="C:\Documents and Settings\Chabier\Mis documentos\Cabeceros\Imágenes\Educación y divulgación\Fiesta Chopo Cabecero\Aguilar 09\I Fiesta del chopo c 13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59338" y="4135438"/>
            <a:ext cx="3960812" cy="253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C:\Documents and Settings\Chabier\Mis documentos\Cabeceros\Imágenes\Educación y divulgación\Fiesta Chopo Cabecero\Aguilar 09\DSC_146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59338" y="1363663"/>
            <a:ext cx="3960812" cy="257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Por la recuperación del chopo cabecero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47529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s-ES" sz="2800" dirty="0">
              <a:solidFill>
                <a:srgbClr val="006600"/>
              </a:solidFill>
            </a:endParaRPr>
          </a:p>
          <a:p>
            <a:r>
              <a:rPr lang="es-ES" sz="2800" dirty="0" smtClean="0">
                <a:solidFill>
                  <a:srgbClr val="006600"/>
                </a:solidFill>
              </a:rPr>
              <a:t>Fiesta </a:t>
            </a:r>
            <a:r>
              <a:rPr lang="es-ES" sz="2800" dirty="0">
                <a:solidFill>
                  <a:srgbClr val="006600"/>
                </a:solidFill>
              </a:rPr>
              <a:t>del Chopo Cabecero</a:t>
            </a:r>
          </a:p>
          <a:p>
            <a:endParaRPr lang="es-ES" sz="2400" dirty="0">
              <a:solidFill>
                <a:srgbClr val="006600"/>
              </a:solidFill>
            </a:endParaRPr>
          </a:p>
          <a:p>
            <a:r>
              <a:rPr lang="es-ES" sz="2400" dirty="0">
                <a:solidFill>
                  <a:srgbClr val="006600"/>
                </a:solidFill>
              </a:rPr>
              <a:t>:</a:t>
            </a:r>
          </a:p>
          <a:p>
            <a:endParaRPr lang="es-ES" sz="24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s-ES" sz="2000" dirty="0">
              <a:solidFill>
                <a:srgbClr val="006600"/>
              </a:solidFill>
            </a:endParaRPr>
          </a:p>
          <a:p>
            <a:endParaRPr lang="es-ES" sz="2400" dirty="0">
              <a:solidFill>
                <a:srgbClr val="006600"/>
              </a:solidFill>
            </a:endParaRPr>
          </a:p>
          <a:p>
            <a:r>
              <a:rPr lang="es-ES" sz="2800" dirty="0">
                <a:solidFill>
                  <a:srgbClr val="006600"/>
                </a:solidFill>
              </a:rPr>
              <a:t> </a:t>
            </a:r>
          </a:p>
          <a:p>
            <a:pPr>
              <a:buFontTx/>
              <a:buChar char="-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None/>
            </a:pPr>
            <a:endParaRPr lang="es-E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Jill_y_Ted_red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2988" y="1844675"/>
            <a:ext cx="2808287" cy="3744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7" name="8 CuadroTexto"/>
          <p:cNvSpPr txBox="1">
            <a:spLocks noChangeArrowheads="1"/>
          </p:cNvSpPr>
          <p:nvPr/>
        </p:nvSpPr>
        <p:spPr bwMode="auto">
          <a:xfrm>
            <a:off x="2771775" y="6237288"/>
            <a:ext cx="4006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6600"/>
                </a:solidFill>
              </a:rPr>
              <a:t>Premio </a:t>
            </a:r>
            <a:r>
              <a:rPr lang="es-ES" b="1" dirty="0">
                <a:solidFill>
                  <a:srgbClr val="006600"/>
                </a:solidFill>
              </a:rPr>
              <a:t>Amigo del Chopo Cabecero</a:t>
            </a:r>
          </a:p>
        </p:txBody>
      </p:sp>
      <p:pic>
        <p:nvPicPr>
          <p:cNvPr id="69638" name="Picture 2" descr="Resultado de imagen de premio amigo del chopo cabecero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76825" y="3860800"/>
            <a:ext cx="3095625" cy="225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9" name="Picture 4" descr="Resultado de imagen de premio amigo del chopo cabecero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6825" y="981075"/>
            <a:ext cx="3116263" cy="28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187450" y="260350"/>
            <a:ext cx="73437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valor afectivo</a:t>
            </a:r>
          </a:p>
        </p:txBody>
      </p:sp>
      <p:pic>
        <p:nvPicPr>
          <p:cNvPr id="38917" name="Picture 3" descr="C:\Documents and Settings\Chabier\Mis documentos\Cabeceros\Imágenes\Educación y divulgación\Fotos antiguas\Calamocha Árbol centenario desaparecido y niños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750" y="908050"/>
            <a:ext cx="19431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8" name="Picture 4" descr="C:\Documents and Settings\Chabier\Mis documentos\Cabeceros\Imágenes\Educación y divulgación\Fotos antiguas\Cella Víctor podando un árbol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19475" y="908050"/>
            <a:ext cx="1871663" cy="273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20" name="Picture 6" descr="Encinacorba3, 195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84888" y="836613"/>
            <a:ext cx="2120900" cy="288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2" descr="C:\Documents and Settings\Chabier\Mis documentos\Cabeceros\Imágenes\Educación y divulgación\Fotos antiguas\Azuara Cabeceros hacia 1910  (Fca. Calvo Escanero. Archivo Clemente Calvo)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4213" y="4076700"/>
            <a:ext cx="3457575" cy="254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8 Imagen" descr="C:\Users\cdejaime\Documents\Cabeceros\Imágenes\Corología\Pancrudo\Barrachina\Caseto Barrachina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59338" y="4076700"/>
            <a:ext cx="3600450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1187450" y="260350"/>
            <a:ext cx="73437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El chopo cabecero: valor afectivo</a:t>
            </a:r>
          </a:p>
        </p:txBody>
      </p:sp>
      <p:pic>
        <p:nvPicPr>
          <p:cNvPr id="8" name="7 Imagen" descr="C:\Users\cdejaime\Documents\Cabeceros\Imágenes\Educación y divulgación\European Tree of the Year\Carteles\Cartel Arbol Europeo.jpg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27313" y="1341438"/>
            <a:ext cx="3168650" cy="496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684" name="9 CuadroTexto"/>
          <p:cNvSpPr txBox="1">
            <a:spLocks noChangeArrowheads="1"/>
          </p:cNvSpPr>
          <p:nvPr/>
        </p:nvSpPr>
        <p:spPr bwMode="auto">
          <a:xfrm>
            <a:off x="2195513" y="6308725"/>
            <a:ext cx="418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Concurso Árbol Europeo del Año 2015 </a:t>
            </a:r>
          </a:p>
        </p:txBody>
      </p:sp>
      <p:pic>
        <p:nvPicPr>
          <p:cNvPr id="71685" name="10 Imagen" descr="C:\Users\cdejaime\Documents\Cabeceros\Imágenes\Educación y divulgación\European Tree of the Year\ETY pantall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0825" y="908050"/>
            <a:ext cx="2992438" cy="173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6" name="11 Imagen" descr="C:\Users\cdejaime\Documents\Cabeceros\Imágenes\Educación y divulgación\European Tree of the Year\La 2\P127057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00788" y="836613"/>
            <a:ext cx="2511425" cy="188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7" name="13 Imagen" descr="C:\Users\cdejaime\Documents\Cabeceros\Imágenes\Educación y divulgación\European Tree of the Year\Bruselas\10731216_687821154674488_7637625149267185703_n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00788" y="4868863"/>
            <a:ext cx="2592387" cy="178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8" name="14 Imagen" descr="C:\Users\cdejaime\Documents\Cabeceros\Imágenes\Educación y divulgación\European Tree of the Year\Fiesta\DSC_248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27763" y="2924175"/>
            <a:ext cx="2625725" cy="175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539750" y="260350"/>
            <a:ext cx="7991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La cultura de los árboles trasmochos en Europa: el chopo cabecero             (Calamocha, 2010)</a:t>
            </a:r>
          </a:p>
        </p:txBody>
      </p:sp>
      <p:sp>
        <p:nvSpPr>
          <p:cNvPr id="72707" name="9 CuadroTexto"/>
          <p:cNvSpPr txBox="1">
            <a:spLocks noChangeArrowheads="1"/>
          </p:cNvSpPr>
          <p:nvPr/>
        </p:nvSpPr>
        <p:spPr bwMode="auto">
          <a:xfrm>
            <a:off x="3492500" y="6237288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/>
              <a:t>Un jornada técnica</a:t>
            </a:r>
          </a:p>
        </p:txBody>
      </p:sp>
      <p:pic>
        <p:nvPicPr>
          <p:cNvPr id="72708" name="8 Imagen" descr="C:\Users\cdejaime\Documents\Cabeceros\Imágenes\Educación y divulgación\Fiesta Chopo Cabecero\Torre los NegrosCalamocha 2010\Trípticos y carteles\carteljornada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8313" y="1268413"/>
            <a:ext cx="3455987" cy="475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9" name="12 Imagen" descr="C:\Users\cdejaime\Documents\Cabeceros\Imágenes\Educación y divulgación\Fiesta Chopo Cabecero\Torre los NegrosCalamocha 2010\Fotos CEJ\Ted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92725" y="3716338"/>
            <a:ext cx="3024188" cy="223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0" name="15 Imagen" descr="C:\Users\cdejaime\Documents\Cabeceros\Imágenes\Educación y divulgación\Fiesta Chopo Cabecero\Torre los NegrosCalamocha 2010\Fotos Chabier\DSC_346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92725" y="1341438"/>
            <a:ext cx="3024188" cy="201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68313" y="260350"/>
            <a:ext cx="8280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Por la conservación del chopo cabecero</a:t>
            </a:r>
          </a:p>
        </p:txBody>
      </p:sp>
      <p:sp>
        <p:nvSpPr>
          <p:cNvPr id="59395" name="19 Marcador de contenido"/>
          <p:cNvSpPr txBox="1">
            <a:spLocks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Clr>
                <a:schemeClr val="accent1"/>
              </a:buClr>
              <a:buSzPct val="65000"/>
            </a:pPr>
            <a:r>
              <a:rPr lang="es-ES" sz="2800">
                <a:solidFill>
                  <a:srgbClr val="006600"/>
                </a:solidFill>
              </a:rPr>
              <a:t>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</a:pPr>
            <a:endParaRPr lang="es-ES" sz="280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Manifiesto para la conservación del chopo cabecero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r>
              <a:rPr lang="es-ES" sz="2400">
                <a:solidFill>
                  <a:srgbClr val="006600"/>
                </a:solidFill>
              </a:rPr>
              <a:t>Asociaciones: 42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endParaRPr lang="es-ES" sz="2400">
              <a:solidFill>
                <a:srgbClr val="006600"/>
              </a:solidFill>
            </a:endParaRP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r>
              <a:rPr lang="es-ES" sz="2400">
                <a:solidFill>
                  <a:srgbClr val="006600"/>
                </a:solidFill>
              </a:rPr>
              <a:t>Investigadores: 76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endParaRPr lang="es-ES" sz="2400">
              <a:solidFill>
                <a:srgbClr val="006600"/>
              </a:solidFill>
            </a:endParaRPr>
          </a:p>
          <a:p>
            <a:pPr marL="800100" lvl="1" indent="-342900" eaLnBrk="0" hangingPunct="0">
              <a:buClr>
                <a:schemeClr val="accent1"/>
              </a:buClr>
              <a:buSzPct val="65000"/>
              <a:buFont typeface="Wingdings" pitchFamily="2" charset="2"/>
              <a:buChar char="Ø"/>
            </a:pPr>
            <a:r>
              <a:rPr lang="es-ES" sz="2400">
                <a:solidFill>
                  <a:srgbClr val="006600"/>
                </a:solidFill>
              </a:rPr>
              <a:t>Ayuntamientos: 13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</a:pPr>
            <a:r>
              <a:rPr lang="es-ES" sz="2800">
                <a:solidFill>
                  <a:srgbClr val="006600"/>
                </a:solidFill>
              </a:rPr>
              <a:t> </a:t>
            </a:r>
          </a:p>
          <a:p>
            <a:pPr marL="342900" indent="-342900" eaLnBrk="0" hangingPunct="0">
              <a:buClr>
                <a:schemeClr val="accent1"/>
              </a:buClr>
              <a:buSzPct val="65000"/>
            </a:pPr>
            <a:endParaRPr lang="es-ES" sz="2800">
              <a:solidFill>
                <a:srgbClr val="006600"/>
              </a:solidFill>
            </a:endParaRPr>
          </a:p>
        </p:txBody>
      </p:sp>
      <p:pic>
        <p:nvPicPr>
          <p:cNvPr id="59396" name="10 Imagen" descr="C:\Users\cdejaime\Documents\Cabeceros\Imágenes\Corología\Alfambra\Camarillas\DSC_62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51275" y="2492375"/>
            <a:ext cx="482441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Conservación por su valor ambiental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50825" y="836613"/>
            <a:ext cx="3168650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 dirty="0">
                <a:solidFill>
                  <a:srgbClr val="006600"/>
                </a:solidFill>
              </a:rPr>
              <a:t> Presencia en </a:t>
            </a:r>
            <a:r>
              <a:rPr lang="es-ES" sz="2800" dirty="0" err="1">
                <a:solidFill>
                  <a:srgbClr val="006600"/>
                </a:solidFill>
              </a:rPr>
              <a:t>LICs</a:t>
            </a:r>
            <a:r>
              <a:rPr lang="es-ES" sz="2800" dirty="0">
                <a:solidFill>
                  <a:srgbClr val="006600"/>
                </a:solidFill>
              </a:rPr>
              <a:t> y </a:t>
            </a:r>
            <a:r>
              <a:rPr lang="es-ES" sz="2800" dirty="0" err="1">
                <a:solidFill>
                  <a:srgbClr val="006600"/>
                </a:solidFill>
              </a:rPr>
              <a:t>ZEPAs</a:t>
            </a: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 dirty="0">
                <a:solidFill>
                  <a:srgbClr val="006600"/>
                </a:solidFill>
              </a:rPr>
              <a:t> Catálogo de Árboles y Arboledas Singulares de Aragón</a:t>
            </a:r>
          </a:p>
          <a:p>
            <a:pPr>
              <a:buFont typeface="Wingdings" pitchFamily="2" charset="2"/>
              <a:buChar char="Ø"/>
            </a:pPr>
            <a:endParaRPr lang="es-ES" sz="2800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 dirty="0">
                <a:solidFill>
                  <a:srgbClr val="006600"/>
                </a:solidFill>
              </a:rPr>
              <a:t> Inclusión en los Planes de Ordenación de Montes</a:t>
            </a:r>
          </a:p>
          <a:p>
            <a:pPr>
              <a:buFont typeface="Wingdings" pitchFamily="2" charset="2"/>
              <a:buChar char="Ø"/>
            </a:pPr>
            <a:endParaRPr lang="es-ES" sz="2800" dirty="0">
              <a:solidFill>
                <a:srgbClr val="006600"/>
              </a:solidFill>
            </a:endParaRPr>
          </a:p>
          <a:p>
            <a:pPr lvl="1"/>
            <a:endParaRPr lang="es-ES" sz="2800" dirty="0">
              <a:solidFill>
                <a:srgbClr val="006600"/>
              </a:solidFill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116013" y="1628775"/>
            <a:ext cx="7416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es-ES" sz="20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ü"/>
            </a:pPr>
            <a:endParaRPr lang="es-ES" sz="2000">
              <a:solidFill>
                <a:srgbClr val="006600"/>
              </a:solidFill>
            </a:endParaRPr>
          </a:p>
        </p:txBody>
      </p:sp>
      <p:pic>
        <p:nvPicPr>
          <p:cNvPr id="73733" name="Picture 2" descr="K:\Cabeceros\Imágenes\Corología\Pancrudo\Valverde\DSC_331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25800" y="1844675"/>
            <a:ext cx="5702300" cy="3790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323850" y="260350"/>
            <a:ext cx="867568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400">
                <a:solidFill>
                  <a:srgbClr val="006600"/>
                </a:solidFill>
              </a:rPr>
              <a:t>Un recurso tradicional con nuevos valores</a:t>
            </a: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50825" y="1196975"/>
            <a:ext cx="2520950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 Paisaje rural de calidad como recurso turístico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Importancia ecológica</a:t>
            </a:r>
          </a:p>
          <a:p>
            <a:pPr>
              <a:buFont typeface="Wingdings" pitchFamily="2" charset="2"/>
              <a:buChar char="Ø"/>
            </a:pPr>
            <a:endParaRPr lang="es-ES" sz="280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s-ES" sz="2800">
                <a:solidFill>
                  <a:srgbClr val="006600"/>
                </a:solidFill>
              </a:rPr>
              <a:t>Biomasa (energía renovable)</a:t>
            </a:r>
          </a:p>
          <a:p>
            <a:pPr>
              <a:buFont typeface="Wingdings" pitchFamily="2" charset="2"/>
              <a:buNone/>
            </a:pPr>
            <a:endParaRPr lang="es-ES" sz="2800">
              <a:solidFill>
                <a:srgbClr val="006600"/>
              </a:solidFill>
            </a:endParaRPr>
          </a:p>
        </p:txBody>
      </p:sp>
      <p:pic>
        <p:nvPicPr>
          <p:cNvPr id="48133" name="Picture 6" descr="C:\Documents and Settings\Chabier\Mis documentos\Cabeceros\Imágenes\Educación y divulgación\Exposiciones\Exposición CEJ\Panel 10.- El futuro\DSC_252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16238" y="981075"/>
            <a:ext cx="3817937" cy="253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4" name="Picture 7" descr="C:\Documents and Settings\Chabier\Mis documentos\Cabeceros\Imágenes\Usos cabeceros\Recreativo\Senderism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56325" y="2349500"/>
            <a:ext cx="2881313" cy="432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5" name="Picture 7" descr="C:\Documents and Settings\Chabier\Mis documentos\Cabeceros\Imágenes\Corología\Alfambra\Aguilar del Alfambra\DSC_599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55875" y="3933825"/>
            <a:ext cx="3527425" cy="234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ortada tesis Valverde (2).jpg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D9C3A5">
                <a:tint val="50000"/>
                <a:satMod val="180000"/>
              </a:srgbClr>
            </a:duotone>
            <a:lum bright="66000"/>
          </a:blip>
          <a:stretch>
            <a:fillRect/>
          </a:stretch>
        </p:blipFill>
        <p:spPr>
          <a:xfrm>
            <a:off x="539552" y="980728"/>
            <a:ext cx="7920880" cy="5266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827584" y="1844824"/>
            <a:ext cx="7632848" cy="26776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es-ES" sz="28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Distribución geográfica, estimación de la población y caracterización de las masas de chopo cabecero en las cuencas del  </a:t>
            </a:r>
            <a:r>
              <a:rPr lang="es-ES" sz="2800" b="1" spc="1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Aguasvivas</a:t>
            </a:r>
            <a:r>
              <a:rPr lang="es-ES" sz="28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s-ES" sz="2800" b="1" spc="1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Alfambra</a:t>
            </a:r>
            <a:r>
              <a:rPr lang="es-ES" sz="28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, Huerva y </a:t>
            </a:r>
            <a:r>
              <a:rPr lang="es-ES" sz="2800" b="1" spc="150" dirty="0" err="1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Pancrudo</a:t>
            </a:r>
            <a:endParaRPr lang="es-ES" sz="28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5780" name="Picture 2" descr="http://www.diarioaragones.com/thumbnail.php?file=Noticias/fotos_deportes/RECURSO_UNIVERSIDAD_ZARAGOZA_180765049.jpg&amp;size=article_medium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14313" y="142875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11 CuadroTexto"/>
          <p:cNvSpPr txBox="1">
            <a:spLocks noChangeArrowheads="1"/>
          </p:cNvSpPr>
          <p:nvPr/>
        </p:nvSpPr>
        <p:spPr bwMode="auto">
          <a:xfrm>
            <a:off x="755650" y="4652963"/>
            <a:ext cx="42449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b="1">
                <a:latin typeface="Verdana" pitchFamily="34" charset="0"/>
                <a:ea typeface="Verdana" pitchFamily="34" charset="0"/>
                <a:cs typeface="Verdana" pitchFamily="34" charset="0"/>
              </a:rPr>
              <a:t>Chabier de Jaime Lorén</a:t>
            </a:r>
          </a:p>
        </p:txBody>
      </p:sp>
      <p:sp>
        <p:nvSpPr>
          <p:cNvPr id="75782" name="12 CuadroTexto"/>
          <p:cNvSpPr txBox="1">
            <a:spLocks noChangeArrowheads="1"/>
          </p:cNvSpPr>
          <p:nvPr/>
        </p:nvSpPr>
        <p:spPr bwMode="auto">
          <a:xfrm>
            <a:off x="827088" y="5084763"/>
            <a:ext cx="4503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000" b="1">
                <a:latin typeface="Verdana" pitchFamily="34" charset="0"/>
                <a:ea typeface="Verdana" pitchFamily="34" charset="0"/>
                <a:cs typeface="Verdana" pitchFamily="34" charset="0"/>
              </a:rPr>
              <a:t>Directora:</a:t>
            </a:r>
          </a:p>
          <a:p>
            <a:r>
              <a:rPr lang="es-ES" sz="2000" b="1">
                <a:latin typeface="Verdana" pitchFamily="34" charset="0"/>
                <a:ea typeface="Verdana" pitchFamily="34" charset="0"/>
                <a:cs typeface="Verdana" pitchFamily="34" charset="0"/>
              </a:rPr>
              <a:t>	Paloma Ibarra Benlloch</a:t>
            </a:r>
          </a:p>
        </p:txBody>
      </p:sp>
      <p:grpSp>
        <p:nvGrpSpPr>
          <p:cNvPr id="75783" name="23 Grupo"/>
          <p:cNvGrpSpPr>
            <a:grpSpLocks/>
          </p:cNvGrpSpPr>
          <p:nvPr/>
        </p:nvGrpSpPr>
        <p:grpSpPr bwMode="auto">
          <a:xfrm>
            <a:off x="-107950" y="4171950"/>
            <a:ext cx="4929188" cy="2786063"/>
            <a:chOff x="142844" y="4000504"/>
            <a:chExt cx="4929222" cy="2786058"/>
          </a:xfrm>
        </p:grpSpPr>
        <p:cxnSp>
          <p:nvCxnSpPr>
            <p:cNvPr id="16" name="15 Conector recto"/>
            <p:cNvCxnSpPr/>
            <p:nvPr/>
          </p:nvCxnSpPr>
          <p:spPr>
            <a:xfrm>
              <a:off x="142844" y="6500813"/>
              <a:ext cx="4929222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>
              <a:off x="285720" y="6570662"/>
              <a:ext cx="4786346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21 Conector recto"/>
            <p:cNvCxnSpPr/>
            <p:nvPr/>
          </p:nvCxnSpPr>
          <p:spPr>
            <a:xfrm rot="5400000">
              <a:off x="-964433" y="5320508"/>
              <a:ext cx="2643183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rot="5400000">
              <a:off x="-892202" y="5464176"/>
              <a:ext cx="2643183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784" name="14 Grupo"/>
          <p:cNvGrpSpPr>
            <a:grpSpLocks/>
          </p:cNvGrpSpPr>
          <p:nvPr/>
        </p:nvGrpSpPr>
        <p:grpSpPr bwMode="auto">
          <a:xfrm rot="10800000">
            <a:off x="4322763" y="-100013"/>
            <a:ext cx="4929187" cy="2786063"/>
            <a:chOff x="142844" y="4000504"/>
            <a:chExt cx="4929222" cy="2786058"/>
          </a:xfrm>
        </p:grpSpPr>
        <p:cxnSp>
          <p:nvCxnSpPr>
            <p:cNvPr id="18" name="17 Conector recto"/>
            <p:cNvCxnSpPr/>
            <p:nvPr/>
          </p:nvCxnSpPr>
          <p:spPr>
            <a:xfrm>
              <a:off x="142844" y="6500812"/>
              <a:ext cx="4929222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/>
            <p:nvPr/>
          </p:nvCxnSpPr>
          <p:spPr>
            <a:xfrm>
              <a:off x="285720" y="6570661"/>
              <a:ext cx="478634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5400000">
              <a:off x="-966022" y="5322096"/>
              <a:ext cx="2643183" cy="31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>
              <a:off x="-892203" y="5465764"/>
              <a:ext cx="2643183" cy="15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5785" name="Picture 14" descr="geografia_mini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42988" y="115888"/>
            <a:ext cx="20161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6" name="25 CuadroTexto"/>
          <p:cNvSpPr txBox="1">
            <a:spLocks noChangeArrowheads="1"/>
          </p:cNvSpPr>
          <p:nvPr/>
        </p:nvSpPr>
        <p:spPr bwMode="auto">
          <a:xfrm>
            <a:off x="3635375" y="5876925"/>
            <a:ext cx="4752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latin typeface="Verdana" pitchFamily="34" charset="0"/>
                <a:ea typeface="Verdana" pitchFamily="34" charset="0"/>
                <a:cs typeface="Verdana" pitchFamily="34" charset="0"/>
              </a:rPr>
              <a:t>Zaragoza, 15 de diciembre de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684213" y="549275"/>
            <a:ext cx="748823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Una variada tipología de árboles trasmochos</a:t>
            </a:r>
          </a:p>
        </p:txBody>
      </p:sp>
      <p:pic>
        <p:nvPicPr>
          <p:cNvPr id="11267" name="Picture 7" descr="C:\Users\cdejaime\Documents\Cabeceros\Tesis\Imágenes\2. Tipología de trasmochos\Tipología trasmochos. Mansio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750" y="1628775"/>
            <a:ext cx="8205788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dirty="0">
                <a:solidFill>
                  <a:srgbClr val="006600"/>
                </a:solidFill>
              </a:rPr>
              <a:t>Estudio del chopo cabecero en las cuencas del Aguasvivas, Alfambra, Huerva y Pancrudo</a:t>
            </a:r>
          </a:p>
        </p:txBody>
      </p:sp>
      <p:pic>
        <p:nvPicPr>
          <p:cNvPr id="8" name="Picture 3" descr="C:\Users\cdejaime\Documents\Cabeceros\Tesis\Mapas\Mapa_1_Localizacio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1773238"/>
            <a:ext cx="2303463" cy="325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cdejaime\Documents\Cabeceros\Tesis\Mapas\Mapa_2_area_estudi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19700" y="1341438"/>
            <a:ext cx="3673475" cy="5199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Rectángulo"/>
          <p:cNvSpPr/>
          <p:nvPr/>
        </p:nvSpPr>
        <p:spPr>
          <a:xfrm>
            <a:off x="250825" y="5229225"/>
            <a:ext cx="482600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4.248 </a:t>
            </a:r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</a:rPr>
              <a:t>km</a:t>
            </a:r>
            <a:r>
              <a:rPr lang="es-ES_tradnl" sz="24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FontTx/>
              <a:buChar char="-"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Cuatro cuencas hidrográficas</a:t>
            </a:r>
          </a:p>
          <a:p>
            <a:pPr>
              <a:buFontTx/>
              <a:buChar char="-"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Prospección completa y directa</a:t>
            </a:r>
          </a:p>
          <a:p>
            <a:pPr>
              <a:buFontTx/>
              <a:buChar char="-"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Toma de datos 2010-2014</a:t>
            </a:r>
          </a:p>
        </p:txBody>
      </p:sp>
      <p:pic>
        <p:nvPicPr>
          <p:cNvPr id="11" name="10 Imagen" descr="C:\Users\cdejaime\Documents\Cabeceros\Tesis\Imágenes\6. Metodología\Dic_2011 092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39975" y="1412875"/>
            <a:ext cx="2447925" cy="1925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 dirty="0">
                <a:solidFill>
                  <a:srgbClr val="006600"/>
                </a:solidFill>
              </a:rPr>
              <a:t>Estudio del chopo cabecero en las cuencas del Aguasvivas, Alfambra, Huerva y Pancrudo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5536" y="1412776"/>
            <a:ext cx="80648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accent1"/>
                </a:solidFill>
              </a:rPr>
              <a:t>Hipótesis</a:t>
            </a:r>
            <a:endParaRPr lang="es-ES" sz="2400" dirty="0" smtClean="0">
              <a:solidFill>
                <a:schemeClr val="accent1"/>
              </a:solidFill>
            </a:endParaRPr>
          </a:p>
          <a:p>
            <a:r>
              <a:rPr lang="es-ES" sz="2400" dirty="0" smtClean="0">
                <a:solidFill>
                  <a:srgbClr val="006600"/>
                </a:solidFill>
              </a:rPr>
              <a:t>Las formaciones de chopos cabeceros en el sur de Aragón son singulares en relación con el resto de las masas de árboles trasmochos de otros </a:t>
            </a:r>
            <a:r>
              <a:rPr lang="es-ES" sz="2400" dirty="0" err="1" smtClean="0">
                <a:solidFill>
                  <a:srgbClr val="006600"/>
                </a:solidFill>
              </a:rPr>
              <a:t>agrosistemas</a:t>
            </a:r>
            <a:r>
              <a:rPr lang="es-ES" sz="2400" dirty="0" smtClean="0">
                <a:solidFill>
                  <a:srgbClr val="006600"/>
                </a:solidFill>
              </a:rPr>
              <a:t> europeos</a:t>
            </a:r>
          </a:p>
        </p:txBody>
      </p:sp>
      <p:pic>
        <p:nvPicPr>
          <p:cNvPr id="12" name="Picture 2" descr="C:\Users\cdejaime\Documents\Cabeceros\Imágenes\Otros árboles trasmochos\Fresno común (F. excelsior)\Inglaterra\10516862_916480591750175_3507765443034665729_n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3501008"/>
            <a:ext cx="4092141" cy="2944118"/>
          </a:xfrm>
          <a:prstGeom prst="rect">
            <a:avLst/>
          </a:prstGeom>
          <a:noFill/>
        </p:spPr>
      </p:pic>
      <p:pic>
        <p:nvPicPr>
          <p:cNvPr id="13" name="Picture 3" descr="C:\Users\cdejaime\Documents\Cabeceros\Imágenes\Corología\Guadalope\Miravete de la Sierra\P141021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3501008"/>
            <a:ext cx="3938548" cy="29537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Estudio del chopo cabecero en las cuencas del Aguasvivas, Alfambra, Huerva y Pancrudo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5536" y="980728"/>
            <a:ext cx="80648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 smtClean="0"/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Caracterizar las formaciones de chopo cabecero en las cuencas del </a:t>
            </a:r>
            <a:r>
              <a:rPr lang="es-ES" sz="2400" dirty="0" err="1" smtClean="0"/>
              <a:t>Aguasvivas</a:t>
            </a:r>
            <a:r>
              <a:rPr lang="es-ES" sz="2400" dirty="0" smtClean="0"/>
              <a:t>, </a:t>
            </a:r>
            <a:r>
              <a:rPr lang="es-ES" sz="2400" dirty="0" err="1" smtClean="0"/>
              <a:t>Alfambra</a:t>
            </a:r>
            <a:r>
              <a:rPr lang="es-ES" sz="2400" dirty="0" smtClean="0"/>
              <a:t>, Huerva y </a:t>
            </a:r>
            <a:r>
              <a:rPr lang="es-ES" sz="2400" dirty="0" err="1" smtClean="0"/>
              <a:t>Pancrudo</a:t>
            </a:r>
            <a:r>
              <a:rPr lang="es-ES" sz="2400" dirty="0" smtClean="0"/>
              <a:t>:</a:t>
            </a:r>
          </a:p>
          <a:p>
            <a:pPr>
              <a:buFont typeface="Arial" pitchFamily="34" charset="0"/>
              <a:buChar char="•"/>
            </a:pPr>
            <a:endParaRPr lang="es-ES" sz="2400" dirty="0" smtClean="0"/>
          </a:p>
          <a:p>
            <a:pPr lvl="1">
              <a:buFont typeface="Wingdings" pitchFamily="2" charset="2"/>
              <a:buChar char="ü"/>
            </a:pPr>
            <a:r>
              <a:rPr lang="es-ES" sz="2400" dirty="0" smtClean="0"/>
              <a:t> Conocer la distribución geográfica</a:t>
            </a:r>
          </a:p>
          <a:p>
            <a:pPr lvl="1">
              <a:buFont typeface="Wingdings" pitchFamily="2" charset="2"/>
              <a:buChar char="ü"/>
            </a:pPr>
            <a:r>
              <a:rPr lang="es-ES" sz="2400" dirty="0" smtClean="0"/>
              <a:t> Estimar los efectivos y las densidades</a:t>
            </a:r>
          </a:p>
          <a:p>
            <a:pPr lvl="1">
              <a:buFont typeface="Wingdings" pitchFamily="2" charset="2"/>
              <a:buChar char="ü"/>
            </a:pPr>
            <a:r>
              <a:rPr lang="es-ES" sz="2400" dirty="0" smtClean="0"/>
              <a:t> Caracterizar la biometría</a:t>
            </a:r>
          </a:p>
          <a:p>
            <a:pPr lvl="1">
              <a:buFont typeface="Wingdings" pitchFamily="2" charset="2"/>
              <a:buChar char="ü"/>
            </a:pPr>
            <a:r>
              <a:rPr lang="es-ES" sz="2400" dirty="0" smtClean="0"/>
              <a:t> Caracterizar la vigencia del desmoche</a:t>
            </a:r>
          </a:p>
          <a:p>
            <a:pPr lvl="1">
              <a:buFont typeface="Wingdings" pitchFamily="2" charset="2"/>
              <a:buChar char="ü"/>
            </a:pPr>
            <a:r>
              <a:rPr lang="es-ES" sz="2400" dirty="0" smtClean="0"/>
              <a:t> Determinar </a:t>
            </a:r>
            <a:r>
              <a:rPr lang="es-ES" sz="2400" dirty="0" smtClean="0"/>
              <a:t>el estado y la vitalidad de los árboles</a:t>
            </a:r>
          </a:p>
          <a:p>
            <a:pPr lvl="1"/>
            <a:endParaRPr lang="es-ES" sz="2400" dirty="0" smtClean="0"/>
          </a:p>
          <a:p>
            <a:pPr>
              <a:buFont typeface="Arial" pitchFamily="34" charset="0"/>
              <a:buChar char="•"/>
            </a:pPr>
            <a:r>
              <a:rPr lang="es-ES" sz="2400" dirty="0" smtClean="0"/>
              <a:t> Determinación de la problemática y propuestas de gestión:</a:t>
            </a:r>
          </a:p>
          <a:p>
            <a:pPr>
              <a:buFont typeface="Arial" pitchFamily="34" charset="0"/>
              <a:buChar char="•"/>
            </a:pPr>
            <a:endParaRPr lang="es-ES" sz="2400" dirty="0" smtClean="0"/>
          </a:p>
          <a:p>
            <a:pPr lvl="1">
              <a:buFont typeface="Wingdings" pitchFamily="2" charset="2"/>
              <a:buChar char="ü"/>
            </a:pPr>
            <a:r>
              <a:rPr lang="es-ES" sz="2400" dirty="0" smtClean="0"/>
              <a:t> Problemática de conservación</a:t>
            </a:r>
          </a:p>
          <a:p>
            <a:pPr lvl="1">
              <a:buFont typeface="Wingdings" pitchFamily="2" charset="2"/>
              <a:buChar char="ü"/>
            </a:pPr>
            <a:r>
              <a:rPr lang="es-ES" sz="2400" dirty="0" smtClean="0"/>
              <a:t> Propuestas de gestión para asegurar el futuro</a:t>
            </a:r>
          </a:p>
          <a:p>
            <a:r>
              <a:rPr lang="es-ES" sz="2400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Estudio del chopo cabecero en las cuencas del Aguasvivas, Alfambra, Huerva y Pancrudo</a:t>
            </a:r>
          </a:p>
        </p:txBody>
      </p:sp>
      <p:pic>
        <p:nvPicPr>
          <p:cNvPr id="6" name="Picture 2" descr="C:\Users\cdejaime\Documents\Cabeceros\Tesis\Tablas y gráficas\Efectivo estimado por cuencas 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7450" y="4365625"/>
            <a:ext cx="6515100" cy="227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6 Gráfico"/>
          <p:cNvGraphicFramePr/>
          <p:nvPr/>
        </p:nvGraphicFramePr>
        <p:xfrm>
          <a:off x="2339752" y="14127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50825" y="1700213"/>
            <a:ext cx="18129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800" dirty="0">
                <a:solidFill>
                  <a:schemeClr val="accent6"/>
                </a:solidFill>
              </a:rPr>
              <a:t>Efectivo</a:t>
            </a:r>
            <a:r>
              <a:rPr lang="es-E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Estudio del chopo cabecero en las cuencas del Aguasvivas, Alfambra, Huerva y Pancrudo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79388" y="1268413"/>
            <a:ext cx="84248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400" dirty="0">
                <a:solidFill>
                  <a:schemeClr val="accent6"/>
                </a:solidFill>
              </a:rPr>
              <a:t>Efectivo</a:t>
            </a:r>
            <a:r>
              <a:rPr lang="es-ES" sz="2400" dirty="0"/>
              <a:t>  </a:t>
            </a:r>
            <a:r>
              <a:rPr lang="es-ES" sz="2400" dirty="0">
                <a:solidFill>
                  <a:schemeClr val="accent6"/>
                </a:solidFill>
              </a:rPr>
              <a:t>en la cuenca del Alfambra por municipios</a:t>
            </a:r>
          </a:p>
        </p:txBody>
      </p:sp>
      <p:graphicFrame>
        <p:nvGraphicFramePr>
          <p:cNvPr id="8" name="7 Gráfico"/>
          <p:cNvGraphicFramePr/>
          <p:nvPr/>
        </p:nvGraphicFramePr>
        <p:xfrm>
          <a:off x="971600" y="1916832"/>
          <a:ext cx="720080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Estudio del chopo cabecero en las cuencas del Aguasvivas, Alfambra, Huerva y Pancrudo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250825" y="1700213"/>
            <a:ext cx="8424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Estado fisiológico: atrincheramiento</a:t>
            </a:r>
          </a:p>
        </p:txBody>
      </p:sp>
      <p:pic>
        <p:nvPicPr>
          <p:cNvPr id="10" name="Picture 2" descr="C:\Users\cdejaime\Documents\Cabeceros\Tesis\Tablas y gráficas\Atrincheramient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750" y="2708275"/>
            <a:ext cx="7967663" cy="288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Estudio del chopo cabecero en las cuencas del Aguasvivas, Alfambra, Huerva y Pancrudo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250825" y="1844675"/>
            <a:ext cx="8424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Estado fisiológico: vigencia de la práctica del desmoche</a:t>
            </a:r>
          </a:p>
        </p:txBody>
      </p:sp>
      <p:pic>
        <p:nvPicPr>
          <p:cNvPr id="5" name="Picture 2" descr="C:\Users\cdejaime\Documents\Cabeceros\Tesis\Tablas y gráficas\Vigencia escamond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850" y="2924175"/>
            <a:ext cx="8382000" cy="223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3200">
                <a:solidFill>
                  <a:srgbClr val="006600"/>
                </a:solidFill>
              </a:rPr>
              <a:t>Hacia el Parque Cultural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755650" y="6165850"/>
            <a:ext cx="75612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Distribución geográfica en la cuenca del Alfambra</a:t>
            </a:r>
          </a:p>
        </p:txBody>
      </p:sp>
      <p:pic>
        <p:nvPicPr>
          <p:cNvPr id="5" name="Picture 2" descr="C:\Users\cdejaime\Documents\Cabeceros\Tesis\Mapas\Mapa_Alfambr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7638" y="1844675"/>
            <a:ext cx="6008687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5" name="Picture 3" descr="C:\Users\cdejaime\Documents\Cabeceros\Tesis\Mapas\Mapa_15_detalle_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35600" y="1268413"/>
            <a:ext cx="2146300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cdejaime\Documents\Cabeceros\Tesis\Mapas\Mapa_15_detalle_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804025" y="1557338"/>
            <a:ext cx="2160588" cy="3052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4140200" y="6165850"/>
            <a:ext cx="12239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400" dirty="0" err="1">
                <a:solidFill>
                  <a:schemeClr val="accent6">
                    <a:lumMod val="75000"/>
                  </a:schemeClr>
                </a:solidFill>
              </a:rPr>
              <a:t>Gúdar</a:t>
            </a:r>
            <a:endParaRPr lang="es-E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2948" name="Picture 8" descr="C:\Users\cdejaime\Documents\Cabeceros\Imágenes\Corología\Alfambra\Gúdar\DSC_563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6013" y="1125538"/>
            <a:ext cx="687705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395288" y="260350"/>
            <a:ext cx="84248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800">
                <a:solidFill>
                  <a:srgbClr val="006600"/>
                </a:solidFill>
              </a:rPr>
              <a:t>Los paisajes del chopo cabecero del Alto Alfambra</a:t>
            </a:r>
          </a:p>
        </p:txBody>
      </p:sp>
      <p:sp>
        <p:nvSpPr>
          <p:cNvPr id="64515" name="4 CuadroTexto"/>
          <p:cNvSpPr txBox="1">
            <a:spLocks noChangeArrowheads="1"/>
          </p:cNvSpPr>
          <p:nvPr/>
        </p:nvSpPr>
        <p:spPr bwMode="auto">
          <a:xfrm>
            <a:off x="3995738" y="6165850"/>
            <a:ext cx="12239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 err="1">
                <a:solidFill>
                  <a:schemeClr val="accent6">
                    <a:lumMod val="75000"/>
                  </a:schemeClr>
                </a:solidFill>
              </a:rPr>
              <a:t>Allepuz</a:t>
            </a:r>
            <a:endParaRPr lang="es-E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3972" name="Picture 3" descr="C:\Users\cdejaime\Documents\Cabeceros\Imágenes\Corología\Alfambra\Allepuz\DSC_2477 - copi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35038" y="1052513"/>
            <a:ext cx="7256462" cy="4824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rde">
  <a:themeElements>
    <a:clrScheme name="Bord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Bord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ord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rd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rd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orde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Borde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orde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Borde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7380</TotalTime>
  <Words>5081</Words>
  <Application>Microsoft Office PowerPoint</Application>
  <PresentationFormat>Presentación en pantalla (4:3)</PresentationFormat>
  <Paragraphs>1233</Paragraphs>
  <Slides>222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222</vt:i4>
      </vt:variant>
    </vt:vector>
  </HeadingPairs>
  <TitlesOfParts>
    <vt:vector size="224" baseType="lpstr">
      <vt:lpstr>Borde</vt:lpstr>
      <vt:lpstr>Gráfico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Área de distribución del chopo cabecero </vt:lpstr>
      <vt:lpstr>Área de distribución del chopo cabecero </vt:lpstr>
      <vt:lpstr>Área de distribución del chopo cabecero </vt:lpstr>
      <vt:lpstr>Área de distribución del chopo cabecero 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  <vt:lpstr>Diapositiva 175</vt:lpstr>
      <vt:lpstr>Diapositiva 176</vt:lpstr>
      <vt:lpstr>Diapositiva 177</vt:lpstr>
      <vt:lpstr>Diapositiva 178</vt:lpstr>
      <vt:lpstr>Diapositiva 179</vt:lpstr>
      <vt:lpstr>Diapositiva 180</vt:lpstr>
      <vt:lpstr>Diapositiva 181</vt:lpstr>
      <vt:lpstr>Diapositiva 182</vt:lpstr>
      <vt:lpstr>Diapositiva 183</vt:lpstr>
      <vt:lpstr>Diapositiva 184</vt:lpstr>
      <vt:lpstr>Diapositiva 185</vt:lpstr>
      <vt:lpstr>Diapositiva 186</vt:lpstr>
      <vt:lpstr>Diapositiva 187</vt:lpstr>
      <vt:lpstr>Diapositiva 188</vt:lpstr>
      <vt:lpstr>Diapositiva 189</vt:lpstr>
      <vt:lpstr>Diapositiva 190</vt:lpstr>
      <vt:lpstr>Diapositiva 191</vt:lpstr>
      <vt:lpstr>Diapositiva 192</vt:lpstr>
      <vt:lpstr>Diapositiva 193</vt:lpstr>
      <vt:lpstr>Diapositiva 194</vt:lpstr>
      <vt:lpstr>Diapositiva 195</vt:lpstr>
      <vt:lpstr>Diapositiva 196</vt:lpstr>
      <vt:lpstr>Diapositiva 197</vt:lpstr>
      <vt:lpstr>Diapositiva 198</vt:lpstr>
      <vt:lpstr>Diapositiva 199</vt:lpstr>
      <vt:lpstr>Diapositiva 200</vt:lpstr>
      <vt:lpstr>Diapositiva 201</vt:lpstr>
      <vt:lpstr>Diapositiva 202</vt:lpstr>
      <vt:lpstr>Diapositiva 203</vt:lpstr>
      <vt:lpstr>Diapositiva 204</vt:lpstr>
      <vt:lpstr>Diapositiva 205</vt:lpstr>
      <vt:lpstr>Diapositiva 206</vt:lpstr>
      <vt:lpstr>Diapositiva 207</vt:lpstr>
      <vt:lpstr>Diapositiva 208</vt:lpstr>
      <vt:lpstr>Diapositiva 209</vt:lpstr>
      <vt:lpstr>Diapositiva 210</vt:lpstr>
      <vt:lpstr>Diapositiva 211</vt:lpstr>
      <vt:lpstr>Diapositiva 212</vt:lpstr>
      <vt:lpstr>Diapositiva 213</vt:lpstr>
      <vt:lpstr>Diapositiva 214</vt:lpstr>
      <vt:lpstr>Diapositiva 215</vt:lpstr>
      <vt:lpstr>Diapositiva 216</vt:lpstr>
      <vt:lpstr>Diapositiva 217</vt:lpstr>
      <vt:lpstr>Diapositiva 218</vt:lpstr>
      <vt:lpstr>Diapositiva 219</vt:lpstr>
      <vt:lpstr>Diapositiva 220</vt:lpstr>
      <vt:lpstr>Diapositiva 221</vt:lpstr>
      <vt:lpstr>Diapositiva 222</vt:lpstr>
    </vt:vector>
  </TitlesOfParts>
  <Company>UPV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Red.es</dc:creator>
  <cp:lastModifiedBy>cdejaime</cp:lastModifiedBy>
  <cp:revision>668</cp:revision>
  <dcterms:created xsi:type="dcterms:W3CDTF">2006-10-12T06:57:40Z</dcterms:created>
  <dcterms:modified xsi:type="dcterms:W3CDTF">2019-04-23T09:56:52Z</dcterms:modified>
</cp:coreProperties>
</file>